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61" r:id="rId5"/>
    <p:sldId id="302" r:id="rId6"/>
    <p:sldId id="275" r:id="rId7"/>
    <p:sldId id="282" r:id="rId8"/>
    <p:sldId id="288" r:id="rId9"/>
    <p:sldId id="299" r:id="rId10"/>
    <p:sldId id="289" r:id="rId11"/>
    <p:sldId id="291" r:id="rId12"/>
    <p:sldId id="290" r:id="rId13"/>
    <p:sldId id="295" r:id="rId14"/>
    <p:sldId id="292" r:id="rId15"/>
    <p:sldId id="293" r:id="rId16"/>
    <p:sldId id="294" r:id="rId17"/>
    <p:sldId id="287" r:id="rId18"/>
    <p:sldId id="298" r:id="rId19"/>
    <p:sldId id="280" r:id="rId20"/>
    <p:sldId id="281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9E2E"/>
    <a:srgbClr val="435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1" autoAdjust="0"/>
    <p:restoredTop sz="94291" autoAdjust="0"/>
  </p:normalViewPr>
  <p:slideViewPr>
    <p:cSldViewPr snapToGrid="0" showGuides="1">
      <p:cViewPr varScale="1">
        <p:scale>
          <a:sx n="116" d="100"/>
          <a:sy n="116" d="100"/>
        </p:scale>
        <p:origin x="318" y="108"/>
      </p:cViewPr>
      <p:guideLst>
        <p:guide orient="horz" pos="2160"/>
        <p:guide pos="3840"/>
      </p:guideLst>
    </p:cSldViewPr>
  </p:slideViewPr>
  <p:notesTextViewPr>
    <p:cViewPr>
      <p:scale>
        <a:sx n="115" d="100"/>
        <a:sy n="115" d="100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solidFill>
                  <a:schemeClr val="tx1"/>
                </a:solidFill>
              </a:rPr>
              <a:t>Wholesalers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'C:\Users\Rose\Documents\SCP Study\SCP Analyze\[scatterplots.xls]wholesaler'!$O$1</c:f>
              <c:strCache>
                <c:ptCount val="1"/>
                <c:pt idx="0">
                  <c:v>salesvalue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yVal>
            <c:numRef>
              <c:f>[1]wholesaler!$O$2:$O$142</c:f>
              <c:numCache>
                <c:formatCode>General</c:formatCode>
                <c:ptCount val="141"/>
                <c:pt idx="0">
                  <c:v>13200</c:v>
                </c:pt>
                <c:pt idx="1">
                  <c:v>51250</c:v>
                </c:pt>
                <c:pt idx="2">
                  <c:v>83475</c:v>
                </c:pt>
                <c:pt idx="3">
                  <c:v>129030</c:v>
                </c:pt>
                <c:pt idx="4">
                  <c:v>131250</c:v>
                </c:pt>
                <c:pt idx="5">
                  <c:v>209625</c:v>
                </c:pt>
                <c:pt idx="6">
                  <c:v>235200</c:v>
                </c:pt>
                <c:pt idx="7">
                  <c:v>320000</c:v>
                </c:pt>
                <c:pt idx="8">
                  <c:v>361800</c:v>
                </c:pt>
                <c:pt idx="9">
                  <c:v>400000</c:v>
                </c:pt>
                <c:pt idx="10">
                  <c:v>424700</c:v>
                </c:pt>
                <c:pt idx="11">
                  <c:v>450000</c:v>
                </c:pt>
                <c:pt idx="12">
                  <c:v>487500</c:v>
                </c:pt>
                <c:pt idx="13">
                  <c:v>487500</c:v>
                </c:pt>
                <c:pt idx="14">
                  <c:v>775500</c:v>
                </c:pt>
                <c:pt idx="15">
                  <c:v>810000</c:v>
                </c:pt>
                <c:pt idx="16">
                  <c:v>920000</c:v>
                </c:pt>
                <c:pt idx="17">
                  <c:v>940625</c:v>
                </c:pt>
                <c:pt idx="18">
                  <c:v>1050000</c:v>
                </c:pt>
                <c:pt idx="19">
                  <c:v>1081500</c:v>
                </c:pt>
                <c:pt idx="20">
                  <c:v>1102500</c:v>
                </c:pt>
                <c:pt idx="21">
                  <c:v>1161000</c:v>
                </c:pt>
                <c:pt idx="22">
                  <c:v>1300000</c:v>
                </c:pt>
                <c:pt idx="23">
                  <c:v>1326000</c:v>
                </c:pt>
                <c:pt idx="24">
                  <c:v>1350000</c:v>
                </c:pt>
                <c:pt idx="25">
                  <c:v>1363250</c:v>
                </c:pt>
                <c:pt idx="26">
                  <c:v>1389750</c:v>
                </c:pt>
                <c:pt idx="27">
                  <c:v>1410000</c:v>
                </c:pt>
                <c:pt idx="28">
                  <c:v>1444000</c:v>
                </c:pt>
                <c:pt idx="29">
                  <c:v>1482300</c:v>
                </c:pt>
                <c:pt idx="30">
                  <c:v>1500000</c:v>
                </c:pt>
                <c:pt idx="31">
                  <c:v>1579500</c:v>
                </c:pt>
                <c:pt idx="32">
                  <c:v>1645000</c:v>
                </c:pt>
                <c:pt idx="33">
                  <c:v>1848000</c:v>
                </c:pt>
                <c:pt idx="34">
                  <c:v>1925000</c:v>
                </c:pt>
                <c:pt idx="35">
                  <c:v>1998000</c:v>
                </c:pt>
                <c:pt idx="36">
                  <c:v>2035000</c:v>
                </c:pt>
                <c:pt idx="37">
                  <c:v>2126250</c:v>
                </c:pt>
                <c:pt idx="38">
                  <c:v>2144000</c:v>
                </c:pt>
                <c:pt idx="39">
                  <c:v>2205000</c:v>
                </c:pt>
                <c:pt idx="40">
                  <c:v>2310000</c:v>
                </c:pt>
                <c:pt idx="41">
                  <c:v>2475000</c:v>
                </c:pt>
                <c:pt idx="42">
                  <c:v>2520000</c:v>
                </c:pt>
                <c:pt idx="43">
                  <c:v>2637000</c:v>
                </c:pt>
                <c:pt idx="44">
                  <c:v>2902500</c:v>
                </c:pt>
                <c:pt idx="45">
                  <c:v>3000000</c:v>
                </c:pt>
                <c:pt idx="46">
                  <c:v>3060000</c:v>
                </c:pt>
                <c:pt idx="47">
                  <c:v>3150000</c:v>
                </c:pt>
                <c:pt idx="48">
                  <c:v>3200000</c:v>
                </c:pt>
                <c:pt idx="49">
                  <c:v>3200000</c:v>
                </c:pt>
                <c:pt idx="50">
                  <c:v>3330000</c:v>
                </c:pt>
                <c:pt idx="51">
                  <c:v>3423750</c:v>
                </c:pt>
                <c:pt idx="52">
                  <c:v>3450000</c:v>
                </c:pt>
                <c:pt idx="53">
                  <c:v>3487500</c:v>
                </c:pt>
                <c:pt idx="54">
                  <c:v>3675000</c:v>
                </c:pt>
                <c:pt idx="55">
                  <c:v>3854400</c:v>
                </c:pt>
                <c:pt idx="56">
                  <c:v>3900000</c:v>
                </c:pt>
                <c:pt idx="57">
                  <c:v>4125000</c:v>
                </c:pt>
                <c:pt idx="58">
                  <c:v>4130000</c:v>
                </c:pt>
                <c:pt idx="59">
                  <c:v>4278750</c:v>
                </c:pt>
                <c:pt idx="60">
                  <c:v>4357500</c:v>
                </c:pt>
                <c:pt idx="61">
                  <c:v>4400000</c:v>
                </c:pt>
                <c:pt idx="62">
                  <c:v>4500000</c:v>
                </c:pt>
                <c:pt idx="63">
                  <c:v>4500000</c:v>
                </c:pt>
                <c:pt idx="64">
                  <c:v>4625000</c:v>
                </c:pt>
                <c:pt idx="65">
                  <c:v>4675000</c:v>
                </c:pt>
                <c:pt idx="66">
                  <c:v>4925000</c:v>
                </c:pt>
                <c:pt idx="67">
                  <c:v>5130000</c:v>
                </c:pt>
                <c:pt idx="68">
                  <c:v>5145000</c:v>
                </c:pt>
                <c:pt idx="69">
                  <c:v>5218500</c:v>
                </c:pt>
                <c:pt idx="70">
                  <c:v>5362500</c:v>
                </c:pt>
                <c:pt idx="71">
                  <c:v>5400000</c:v>
                </c:pt>
                <c:pt idx="72">
                  <c:v>5875750</c:v>
                </c:pt>
                <c:pt idx="73">
                  <c:v>5994000</c:v>
                </c:pt>
                <c:pt idx="74">
                  <c:v>6000000</c:v>
                </c:pt>
                <c:pt idx="75">
                  <c:v>6200000</c:v>
                </c:pt>
                <c:pt idx="76">
                  <c:v>6750000</c:v>
                </c:pt>
                <c:pt idx="77">
                  <c:v>6753375</c:v>
                </c:pt>
                <c:pt idx="78">
                  <c:v>7040000</c:v>
                </c:pt>
                <c:pt idx="79">
                  <c:v>7261250</c:v>
                </c:pt>
                <c:pt idx="80">
                  <c:v>7315000</c:v>
                </c:pt>
                <c:pt idx="81">
                  <c:v>7875000</c:v>
                </c:pt>
                <c:pt idx="82">
                  <c:v>8287500</c:v>
                </c:pt>
                <c:pt idx="83">
                  <c:v>8421875</c:v>
                </c:pt>
                <c:pt idx="84">
                  <c:v>9350000</c:v>
                </c:pt>
                <c:pt idx="85">
                  <c:v>9487500</c:v>
                </c:pt>
                <c:pt idx="86">
                  <c:v>9810000</c:v>
                </c:pt>
                <c:pt idx="87">
                  <c:v>10395000</c:v>
                </c:pt>
                <c:pt idx="88">
                  <c:v>10510500</c:v>
                </c:pt>
                <c:pt idx="89">
                  <c:v>11500000</c:v>
                </c:pt>
                <c:pt idx="90">
                  <c:v>11640000</c:v>
                </c:pt>
                <c:pt idx="91">
                  <c:v>11781000</c:v>
                </c:pt>
                <c:pt idx="92">
                  <c:v>12180000</c:v>
                </c:pt>
                <c:pt idx="93">
                  <c:v>12537500</c:v>
                </c:pt>
                <c:pt idx="94">
                  <c:v>12801250</c:v>
                </c:pt>
                <c:pt idx="95">
                  <c:v>12825000</c:v>
                </c:pt>
                <c:pt idx="96">
                  <c:v>12900000</c:v>
                </c:pt>
                <c:pt idx="97">
                  <c:v>13230000</c:v>
                </c:pt>
                <c:pt idx="98">
                  <c:v>13336500</c:v>
                </c:pt>
                <c:pt idx="99">
                  <c:v>13920000</c:v>
                </c:pt>
                <c:pt idx="100">
                  <c:v>15000000</c:v>
                </c:pt>
                <c:pt idx="101">
                  <c:v>16494500</c:v>
                </c:pt>
                <c:pt idx="102">
                  <c:v>16500000</c:v>
                </c:pt>
                <c:pt idx="103">
                  <c:v>16800000</c:v>
                </c:pt>
                <c:pt idx="104">
                  <c:v>18037500</c:v>
                </c:pt>
                <c:pt idx="105">
                  <c:v>18305000</c:v>
                </c:pt>
                <c:pt idx="106">
                  <c:v>18375000</c:v>
                </c:pt>
                <c:pt idx="107">
                  <c:v>18509250</c:v>
                </c:pt>
                <c:pt idx="108">
                  <c:v>21000000</c:v>
                </c:pt>
                <c:pt idx="109">
                  <c:v>21383250</c:v>
                </c:pt>
                <c:pt idx="110">
                  <c:v>22050000</c:v>
                </c:pt>
                <c:pt idx="111">
                  <c:v>22250000</c:v>
                </c:pt>
                <c:pt idx="112">
                  <c:v>22800000</c:v>
                </c:pt>
                <c:pt idx="113">
                  <c:v>25000000</c:v>
                </c:pt>
                <c:pt idx="114">
                  <c:v>25925000</c:v>
                </c:pt>
                <c:pt idx="115">
                  <c:v>26600000</c:v>
                </c:pt>
                <c:pt idx="116">
                  <c:v>26950000</c:v>
                </c:pt>
                <c:pt idx="117">
                  <c:v>42750000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5CB-4521-A0E7-427EB323B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932224"/>
        <c:axId val="218932616"/>
      </c:scatterChart>
      <c:valAx>
        <c:axId val="21893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8932616"/>
        <c:crosses val="autoZero"/>
        <c:crossBetween val="midCat"/>
      </c:valAx>
      <c:valAx>
        <c:axId val="218932616"/>
        <c:scaling>
          <c:orientation val="minMax"/>
          <c:max val="3000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Total sales 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8932224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solidFill>
                  <a:schemeClr val="tx1"/>
                </a:solidFill>
              </a:rPr>
              <a:t>All traders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'\Users\Rose\Documents\SCP Study\SCP Analyze\[scatterplots.xls]pen''s parade'!$P$1</c:f>
              <c:strCache>
                <c:ptCount val="1"/>
                <c:pt idx="0">
                  <c:v>sales income 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yVal>
            <c:numRef>
              <c:f>'\Users\Rose\Documents\SCP Study\SCP Analyze\[scatterplots.xls]pen''s parade'!$P$2:$P$560</c:f>
              <c:numCache>
                <c:formatCode>General</c:formatCode>
                <c:ptCount val="559"/>
                <c:pt idx="0">
                  <c:v>10000</c:v>
                </c:pt>
                <c:pt idx="1">
                  <c:v>13200</c:v>
                </c:pt>
                <c:pt idx="2">
                  <c:v>28500</c:v>
                </c:pt>
                <c:pt idx="3">
                  <c:v>31500</c:v>
                </c:pt>
                <c:pt idx="4">
                  <c:v>33000</c:v>
                </c:pt>
                <c:pt idx="5">
                  <c:v>34500</c:v>
                </c:pt>
                <c:pt idx="6">
                  <c:v>36000</c:v>
                </c:pt>
                <c:pt idx="7">
                  <c:v>40000</c:v>
                </c:pt>
                <c:pt idx="8">
                  <c:v>45000</c:v>
                </c:pt>
                <c:pt idx="9">
                  <c:v>48000</c:v>
                </c:pt>
                <c:pt idx="10">
                  <c:v>51250</c:v>
                </c:pt>
                <c:pt idx="11">
                  <c:v>54000</c:v>
                </c:pt>
                <c:pt idx="12">
                  <c:v>55000</c:v>
                </c:pt>
                <c:pt idx="13">
                  <c:v>56375</c:v>
                </c:pt>
                <c:pt idx="14">
                  <c:v>57500</c:v>
                </c:pt>
                <c:pt idx="15">
                  <c:v>63000</c:v>
                </c:pt>
                <c:pt idx="16">
                  <c:v>64000</c:v>
                </c:pt>
                <c:pt idx="17">
                  <c:v>67500</c:v>
                </c:pt>
                <c:pt idx="18">
                  <c:v>67500</c:v>
                </c:pt>
                <c:pt idx="19">
                  <c:v>70000</c:v>
                </c:pt>
                <c:pt idx="20">
                  <c:v>71250</c:v>
                </c:pt>
                <c:pt idx="21">
                  <c:v>82500</c:v>
                </c:pt>
                <c:pt idx="22">
                  <c:v>83375</c:v>
                </c:pt>
                <c:pt idx="23">
                  <c:v>83475</c:v>
                </c:pt>
                <c:pt idx="24">
                  <c:v>88000</c:v>
                </c:pt>
                <c:pt idx="25">
                  <c:v>90000</c:v>
                </c:pt>
                <c:pt idx="26">
                  <c:v>92000</c:v>
                </c:pt>
                <c:pt idx="27">
                  <c:v>92000</c:v>
                </c:pt>
                <c:pt idx="28">
                  <c:v>100000</c:v>
                </c:pt>
                <c:pt idx="29">
                  <c:v>103500</c:v>
                </c:pt>
                <c:pt idx="30">
                  <c:v>105000</c:v>
                </c:pt>
                <c:pt idx="31">
                  <c:v>106250</c:v>
                </c:pt>
                <c:pt idx="32">
                  <c:v>107250</c:v>
                </c:pt>
                <c:pt idx="33">
                  <c:v>108000</c:v>
                </c:pt>
                <c:pt idx="34">
                  <c:v>114000</c:v>
                </c:pt>
                <c:pt idx="35">
                  <c:v>114700</c:v>
                </c:pt>
                <c:pt idx="36">
                  <c:v>115500</c:v>
                </c:pt>
                <c:pt idx="37">
                  <c:v>122500</c:v>
                </c:pt>
                <c:pt idx="38">
                  <c:v>125375</c:v>
                </c:pt>
                <c:pt idx="39">
                  <c:v>126000</c:v>
                </c:pt>
                <c:pt idx="40">
                  <c:v>129030</c:v>
                </c:pt>
                <c:pt idx="41">
                  <c:v>131250</c:v>
                </c:pt>
                <c:pt idx="42">
                  <c:v>131250</c:v>
                </c:pt>
                <c:pt idx="43">
                  <c:v>131250</c:v>
                </c:pt>
                <c:pt idx="44">
                  <c:v>132000</c:v>
                </c:pt>
                <c:pt idx="45">
                  <c:v>132000</c:v>
                </c:pt>
                <c:pt idx="46">
                  <c:v>133250</c:v>
                </c:pt>
                <c:pt idx="47">
                  <c:v>136500</c:v>
                </c:pt>
                <c:pt idx="48">
                  <c:v>136500</c:v>
                </c:pt>
                <c:pt idx="49">
                  <c:v>138750</c:v>
                </c:pt>
                <c:pt idx="50">
                  <c:v>141000</c:v>
                </c:pt>
                <c:pt idx="51">
                  <c:v>143750</c:v>
                </c:pt>
                <c:pt idx="52">
                  <c:v>147000</c:v>
                </c:pt>
                <c:pt idx="53">
                  <c:v>162000</c:v>
                </c:pt>
                <c:pt idx="54">
                  <c:v>165000</c:v>
                </c:pt>
                <c:pt idx="55">
                  <c:v>165000</c:v>
                </c:pt>
                <c:pt idx="56">
                  <c:v>166500</c:v>
                </c:pt>
                <c:pt idx="57">
                  <c:v>167700</c:v>
                </c:pt>
                <c:pt idx="58">
                  <c:v>168000</c:v>
                </c:pt>
                <c:pt idx="59">
                  <c:v>170000</c:v>
                </c:pt>
                <c:pt idx="60">
                  <c:v>172500</c:v>
                </c:pt>
                <c:pt idx="61">
                  <c:v>176000</c:v>
                </c:pt>
                <c:pt idx="62">
                  <c:v>180000</c:v>
                </c:pt>
                <c:pt idx="63">
                  <c:v>184500</c:v>
                </c:pt>
                <c:pt idx="64">
                  <c:v>186300</c:v>
                </c:pt>
                <c:pt idx="65">
                  <c:v>192500</c:v>
                </c:pt>
                <c:pt idx="66">
                  <c:v>196250</c:v>
                </c:pt>
                <c:pt idx="67">
                  <c:v>200000</c:v>
                </c:pt>
                <c:pt idx="68">
                  <c:v>209000</c:v>
                </c:pt>
                <c:pt idx="69">
                  <c:v>209000</c:v>
                </c:pt>
                <c:pt idx="70">
                  <c:v>209625</c:v>
                </c:pt>
                <c:pt idx="71">
                  <c:v>210000</c:v>
                </c:pt>
                <c:pt idx="72">
                  <c:v>210125</c:v>
                </c:pt>
                <c:pt idx="73">
                  <c:v>215300</c:v>
                </c:pt>
                <c:pt idx="74">
                  <c:v>225000</c:v>
                </c:pt>
                <c:pt idx="75">
                  <c:v>225000</c:v>
                </c:pt>
                <c:pt idx="76">
                  <c:v>225000</c:v>
                </c:pt>
                <c:pt idx="77">
                  <c:v>231000</c:v>
                </c:pt>
                <c:pt idx="78">
                  <c:v>233750</c:v>
                </c:pt>
                <c:pt idx="79">
                  <c:v>235200</c:v>
                </c:pt>
                <c:pt idx="80">
                  <c:v>240625</c:v>
                </c:pt>
                <c:pt idx="81">
                  <c:v>241500</c:v>
                </c:pt>
                <c:pt idx="82">
                  <c:v>242000</c:v>
                </c:pt>
                <c:pt idx="83">
                  <c:v>243750</c:v>
                </c:pt>
                <c:pt idx="84">
                  <c:v>247500</c:v>
                </c:pt>
                <c:pt idx="85">
                  <c:v>250000</c:v>
                </c:pt>
                <c:pt idx="86">
                  <c:v>250000</c:v>
                </c:pt>
                <c:pt idx="87">
                  <c:v>251875</c:v>
                </c:pt>
                <c:pt idx="88">
                  <c:v>254375</c:v>
                </c:pt>
                <c:pt idx="89">
                  <c:v>262500</c:v>
                </c:pt>
                <c:pt idx="90">
                  <c:v>272000</c:v>
                </c:pt>
                <c:pt idx="91">
                  <c:v>276250</c:v>
                </c:pt>
                <c:pt idx="92">
                  <c:v>280000</c:v>
                </c:pt>
                <c:pt idx="93">
                  <c:v>280000</c:v>
                </c:pt>
                <c:pt idx="94">
                  <c:v>281750</c:v>
                </c:pt>
                <c:pt idx="95">
                  <c:v>282600</c:v>
                </c:pt>
                <c:pt idx="96">
                  <c:v>285000</c:v>
                </c:pt>
                <c:pt idx="97">
                  <c:v>287500</c:v>
                </c:pt>
                <c:pt idx="98">
                  <c:v>288000</c:v>
                </c:pt>
                <c:pt idx="99">
                  <c:v>290000</c:v>
                </c:pt>
                <c:pt idx="100">
                  <c:v>290250</c:v>
                </c:pt>
                <c:pt idx="101">
                  <c:v>300000</c:v>
                </c:pt>
                <c:pt idx="102">
                  <c:v>315000</c:v>
                </c:pt>
                <c:pt idx="103">
                  <c:v>315000</c:v>
                </c:pt>
                <c:pt idx="104">
                  <c:v>315000</c:v>
                </c:pt>
                <c:pt idx="105">
                  <c:v>316250</c:v>
                </c:pt>
                <c:pt idx="106">
                  <c:v>318250</c:v>
                </c:pt>
                <c:pt idx="107">
                  <c:v>318750</c:v>
                </c:pt>
                <c:pt idx="108">
                  <c:v>320000</c:v>
                </c:pt>
                <c:pt idx="109">
                  <c:v>322500</c:v>
                </c:pt>
                <c:pt idx="110">
                  <c:v>323750</c:v>
                </c:pt>
                <c:pt idx="111">
                  <c:v>330000</c:v>
                </c:pt>
                <c:pt idx="112">
                  <c:v>332500</c:v>
                </c:pt>
                <c:pt idx="113">
                  <c:v>332500</c:v>
                </c:pt>
                <c:pt idx="114">
                  <c:v>333000</c:v>
                </c:pt>
                <c:pt idx="115">
                  <c:v>340000</c:v>
                </c:pt>
                <c:pt idx="116">
                  <c:v>340000</c:v>
                </c:pt>
                <c:pt idx="117">
                  <c:v>348500</c:v>
                </c:pt>
                <c:pt idx="118">
                  <c:v>351500</c:v>
                </c:pt>
                <c:pt idx="119">
                  <c:v>352000</c:v>
                </c:pt>
                <c:pt idx="120">
                  <c:v>358875</c:v>
                </c:pt>
                <c:pt idx="121">
                  <c:v>360000</c:v>
                </c:pt>
                <c:pt idx="122">
                  <c:v>360000</c:v>
                </c:pt>
                <c:pt idx="123">
                  <c:v>360000</c:v>
                </c:pt>
                <c:pt idx="124">
                  <c:v>361800</c:v>
                </c:pt>
                <c:pt idx="125">
                  <c:v>364000</c:v>
                </c:pt>
                <c:pt idx="126">
                  <c:v>365750</c:v>
                </c:pt>
                <c:pt idx="127">
                  <c:v>367500</c:v>
                </c:pt>
                <c:pt idx="128">
                  <c:v>375000</c:v>
                </c:pt>
                <c:pt idx="129">
                  <c:v>379500</c:v>
                </c:pt>
                <c:pt idx="130">
                  <c:v>379750</c:v>
                </c:pt>
                <c:pt idx="131">
                  <c:v>380250</c:v>
                </c:pt>
                <c:pt idx="132">
                  <c:v>387500</c:v>
                </c:pt>
                <c:pt idx="133">
                  <c:v>400000</c:v>
                </c:pt>
                <c:pt idx="134">
                  <c:v>402500</c:v>
                </c:pt>
                <c:pt idx="135">
                  <c:v>405000</c:v>
                </c:pt>
                <c:pt idx="136">
                  <c:v>406350</c:v>
                </c:pt>
                <c:pt idx="137">
                  <c:v>406875</c:v>
                </c:pt>
                <c:pt idx="138">
                  <c:v>408500</c:v>
                </c:pt>
                <c:pt idx="139">
                  <c:v>420000</c:v>
                </c:pt>
                <c:pt idx="140">
                  <c:v>424700</c:v>
                </c:pt>
                <c:pt idx="141">
                  <c:v>425000</c:v>
                </c:pt>
                <c:pt idx="142">
                  <c:v>434000</c:v>
                </c:pt>
                <c:pt idx="143">
                  <c:v>434500</c:v>
                </c:pt>
                <c:pt idx="144">
                  <c:v>450000</c:v>
                </c:pt>
                <c:pt idx="145">
                  <c:v>450000</c:v>
                </c:pt>
                <c:pt idx="146">
                  <c:v>450000</c:v>
                </c:pt>
                <c:pt idx="147">
                  <c:v>460000</c:v>
                </c:pt>
                <c:pt idx="148">
                  <c:v>468750</c:v>
                </c:pt>
                <c:pt idx="149">
                  <c:v>481250</c:v>
                </c:pt>
                <c:pt idx="150">
                  <c:v>487500</c:v>
                </c:pt>
                <c:pt idx="151">
                  <c:v>487500</c:v>
                </c:pt>
                <c:pt idx="152">
                  <c:v>495000</c:v>
                </c:pt>
                <c:pt idx="153">
                  <c:v>495000</c:v>
                </c:pt>
                <c:pt idx="154">
                  <c:v>507375</c:v>
                </c:pt>
                <c:pt idx="155">
                  <c:v>517500</c:v>
                </c:pt>
                <c:pt idx="156">
                  <c:v>517625</c:v>
                </c:pt>
                <c:pt idx="157">
                  <c:v>520375</c:v>
                </c:pt>
                <c:pt idx="158">
                  <c:v>525000</c:v>
                </c:pt>
                <c:pt idx="159">
                  <c:v>527000</c:v>
                </c:pt>
                <c:pt idx="160">
                  <c:v>531000</c:v>
                </c:pt>
                <c:pt idx="161">
                  <c:v>536250</c:v>
                </c:pt>
                <c:pt idx="162">
                  <c:v>539000</c:v>
                </c:pt>
                <c:pt idx="163">
                  <c:v>541500</c:v>
                </c:pt>
                <c:pt idx="164">
                  <c:v>544500</c:v>
                </c:pt>
                <c:pt idx="165">
                  <c:v>551250</c:v>
                </c:pt>
                <c:pt idx="166">
                  <c:v>567000</c:v>
                </c:pt>
                <c:pt idx="167">
                  <c:v>573750</c:v>
                </c:pt>
                <c:pt idx="168">
                  <c:v>577500</c:v>
                </c:pt>
                <c:pt idx="169">
                  <c:v>577500</c:v>
                </c:pt>
                <c:pt idx="170">
                  <c:v>580000</c:v>
                </c:pt>
                <c:pt idx="171">
                  <c:v>582187.5</c:v>
                </c:pt>
                <c:pt idx="172">
                  <c:v>588000</c:v>
                </c:pt>
                <c:pt idx="173">
                  <c:v>589500</c:v>
                </c:pt>
                <c:pt idx="174">
                  <c:v>594000</c:v>
                </c:pt>
                <c:pt idx="175">
                  <c:v>600000</c:v>
                </c:pt>
                <c:pt idx="176">
                  <c:v>603750</c:v>
                </c:pt>
                <c:pt idx="177">
                  <c:v>607500</c:v>
                </c:pt>
                <c:pt idx="178">
                  <c:v>616250</c:v>
                </c:pt>
                <c:pt idx="179">
                  <c:v>617500</c:v>
                </c:pt>
                <c:pt idx="180">
                  <c:v>627000</c:v>
                </c:pt>
                <c:pt idx="181">
                  <c:v>630000</c:v>
                </c:pt>
                <c:pt idx="182">
                  <c:v>632500</c:v>
                </c:pt>
                <c:pt idx="183">
                  <c:v>637500</c:v>
                </c:pt>
                <c:pt idx="184">
                  <c:v>640500</c:v>
                </c:pt>
                <c:pt idx="185">
                  <c:v>640500</c:v>
                </c:pt>
                <c:pt idx="186">
                  <c:v>645000</c:v>
                </c:pt>
                <c:pt idx="187">
                  <c:v>650750</c:v>
                </c:pt>
                <c:pt idx="188">
                  <c:v>652500</c:v>
                </c:pt>
                <c:pt idx="189">
                  <c:v>654500</c:v>
                </c:pt>
                <c:pt idx="190">
                  <c:v>656250</c:v>
                </c:pt>
                <c:pt idx="191">
                  <c:v>660000</c:v>
                </c:pt>
                <c:pt idx="192">
                  <c:v>661500</c:v>
                </c:pt>
                <c:pt idx="193">
                  <c:v>670000</c:v>
                </c:pt>
                <c:pt idx="194">
                  <c:v>671500</c:v>
                </c:pt>
                <c:pt idx="195">
                  <c:v>700000</c:v>
                </c:pt>
                <c:pt idx="196">
                  <c:v>701250</c:v>
                </c:pt>
                <c:pt idx="197">
                  <c:v>702000</c:v>
                </c:pt>
                <c:pt idx="198">
                  <c:v>715000</c:v>
                </c:pt>
                <c:pt idx="199">
                  <c:v>718750</c:v>
                </c:pt>
                <c:pt idx="200">
                  <c:v>718750</c:v>
                </c:pt>
                <c:pt idx="201">
                  <c:v>735000</c:v>
                </c:pt>
                <c:pt idx="202">
                  <c:v>747500</c:v>
                </c:pt>
                <c:pt idx="203">
                  <c:v>756000</c:v>
                </c:pt>
                <c:pt idx="204">
                  <c:v>759375</c:v>
                </c:pt>
                <c:pt idx="205">
                  <c:v>760500</c:v>
                </c:pt>
                <c:pt idx="206">
                  <c:v>768750</c:v>
                </c:pt>
                <c:pt idx="207">
                  <c:v>770000</c:v>
                </c:pt>
                <c:pt idx="208">
                  <c:v>770000</c:v>
                </c:pt>
                <c:pt idx="209">
                  <c:v>775000</c:v>
                </c:pt>
                <c:pt idx="210">
                  <c:v>775500</c:v>
                </c:pt>
                <c:pt idx="211">
                  <c:v>780000</c:v>
                </c:pt>
                <c:pt idx="212">
                  <c:v>805000</c:v>
                </c:pt>
                <c:pt idx="213">
                  <c:v>805000</c:v>
                </c:pt>
                <c:pt idx="214">
                  <c:v>810000</c:v>
                </c:pt>
                <c:pt idx="215">
                  <c:v>819000</c:v>
                </c:pt>
                <c:pt idx="216">
                  <c:v>828750</c:v>
                </c:pt>
                <c:pt idx="217">
                  <c:v>831600</c:v>
                </c:pt>
                <c:pt idx="218">
                  <c:v>835000</c:v>
                </c:pt>
                <c:pt idx="219">
                  <c:v>850000</c:v>
                </c:pt>
                <c:pt idx="220">
                  <c:v>850000</c:v>
                </c:pt>
                <c:pt idx="221">
                  <c:v>850000</c:v>
                </c:pt>
                <c:pt idx="222">
                  <c:v>862125</c:v>
                </c:pt>
                <c:pt idx="223">
                  <c:v>866250</c:v>
                </c:pt>
                <c:pt idx="224">
                  <c:v>869000</c:v>
                </c:pt>
                <c:pt idx="225">
                  <c:v>880000</c:v>
                </c:pt>
                <c:pt idx="226">
                  <c:v>885000</c:v>
                </c:pt>
                <c:pt idx="227">
                  <c:v>892500</c:v>
                </c:pt>
                <c:pt idx="228">
                  <c:v>910000</c:v>
                </c:pt>
                <c:pt idx="229">
                  <c:v>910200</c:v>
                </c:pt>
                <c:pt idx="230">
                  <c:v>916500</c:v>
                </c:pt>
                <c:pt idx="231">
                  <c:v>916750</c:v>
                </c:pt>
                <c:pt idx="232">
                  <c:v>920000</c:v>
                </c:pt>
                <c:pt idx="233">
                  <c:v>936150</c:v>
                </c:pt>
                <c:pt idx="234">
                  <c:v>940625</c:v>
                </c:pt>
                <c:pt idx="235">
                  <c:v>943000</c:v>
                </c:pt>
                <c:pt idx="236">
                  <c:v>945000</c:v>
                </c:pt>
                <c:pt idx="237">
                  <c:v>945000</c:v>
                </c:pt>
                <c:pt idx="238">
                  <c:v>948000</c:v>
                </c:pt>
                <c:pt idx="239">
                  <c:v>948750</c:v>
                </c:pt>
                <c:pt idx="240">
                  <c:v>971750</c:v>
                </c:pt>
                <c:pt idx="241">
                  <c:v>997500</c:v>
                </c:pt>
                <c:pt idx="242">
                  <c:v>1032000</c:v>
                </c:pt>
                <c:pt idx="243">
                  <c:v>1040000</c:v>
                </c:pt>
                <c:pt idx="244">
                  <c:v>1045000</c:v>
                </c:pt>
                <c:pt idx="245">
                  <c:v>1048125</c:v>
                </c:pt>
                <c:pt idx="246">
                  <c:v>1050000</c:v>
                </c:pt>
                <c:pt idx="247">
                  <c:v>1050000</c:v>
                </c:pt>
                <c:pt idx="248">
                  <c:v>1062500</c:v>
                </c:pt>
                <c:pt idx="249">
                  <c:v>1071875</c:v>
                </c:pt>
                <c:pt idx="250">
                  <c:v>1075000</c:v>
                </c:pt>
                <c:pt idx="251">
                  <c:v>1081500</c:v>
                </c:pt>
                <c:pt idx="252">
                  <c:v>1098250</c:v>
                </c:pt>
                <c:pt idx="253">
                  <c:v>1101875</c:v>
                </c:pt>
                <c:pt idx="254">
                  <c:v>1102500</c:v>
                </c:pt>
                <c:pt idx="255">
                  <c:v>1111500</c:v>
                </c:pt>
                <c:pt idx="256">
                  <c:v>1125000</c:v>
                </c:pt>
                <c:pt idx="257">
                  <c:v>1131000</c:v>
                </c:pt>
                <c:pt idx="258">
                  <c:v>1138700</c:v>
                </c:pt>
                <c:pt idx="259">
                  <c:v>1155000</c:v>
                </c:pt>
                <c:pt idx="260">
                  <c:v>1161000</c:v>
                </c:pt>
                <c:pt idx="261">
                  <c:v>1176000</c:v>
                </c:pt>
                <c:pt idx="262">
                  <c:v>1178100</c:v>
                </c:pt>
                <c:pt idx="263">
                  <c:v>1200000</c:v>
                </c:pt>
                <c:pt idx="264">
                  <c:v>1200000</c:v>
                </c:pt>
                <c:pt idx="265">
                  <c:v>1202500</c:v>
                </c:pt>
                <c:pt idx="266">
                  <c:v>1207500</c:v>
                </c:pt>
                <c:pt idx="267">
                  <c:v>1210000</c:v>
                </c:pt>
                <c:pt idx="268">
                  <c:v>1210000</c:v>
                </c:pt>
                <c:pt idx="269">
                  <c:v>1212750</c:v>
                </c:pt>
                <c:pt idx="270">
                  <c:v>1230000</c:v>
                </c:pt>
                <c:pt idx="271">
                  <c:v>1235000</c:v>
                </c:pt>
                <c:pt idx="272">
                  <c:v>1240000</c:v>
                </c:pt>
                <c:pt idx="273">
                  <c:v>1247000</c:v>
                </c:pt>
                <c:pt idx="274">
                  <c:v>1250000</c:v>
                </c:pt>
                <c:pt idx="275">
                  <c:v>1260750</c:v>
                </c:pt>
                <c:pt idx="276">
                  <c:v>1265000</c:v>
                </c:pt>
                <c:pt idx="277">
                  <c:v>1270000</c:v>
                </c:pt>
                <c:pt idx="278">
                  <c:v>1300000</c:v>
                </c:pt>
                <c:pt idx="279">
                  <c:v>1300000</c:v>
                </c:pt>
                <c:pt idx="280">
                  <c:v>1305000</c:v>
                </c:pt>
                <c:pt idx="281">
                  <c:v>1320000</c:v>
                </c:pt>
                <c:pt idx="282">
                  <c:v>1320000</c:v>
                </c:pt>
                <c:pt idx="283">
                  <c:v>1326000</c:v>
                </c:pt>
                <c:pt idx="284">
                  <c:v>1350000</c:v>
                </c:pt>
                <c:pt idx="285">
                  <c:v>1350000</c:v>
                </c:pt>
                <c:pt idx="286">
                  <c:v>1350000</c:v>
                </c:pt>
                <c:pt idx="287">
                  <c:v>1363250</c:v>
                </c:pt>
                <c:pt idx="288">
                  <c:v>1363250</c:v>
                </c:pt>
                <c:pt idx="289">
                  <c:v>1365000</c:v>
                </c:pt>
                <c:pt idx="290">
                  <c:v>1389750</c:v>
                </c:pt>
                <c:pt idx="291">
                  <c:v>1407000</c:v>
                </c:pt>
                <c:pt idx="292">
                  <c:v>1410000</c:v>
                </c:pt>
                <c:pt idx="293">
                  <c:v>1410000</c:v>
                </c:pt>
                <c:pt idx="294">
                  <c:v>1417500</c:v>
                </c:pt>
                <c:pt idx="295">
                  <c:v>1444000</c:v>
                </c:pt>
                <c:pt idx="296">
                  <c:v>1462500</c:v>
                </c:pt>
                <c:pt idx="297">
                  <c:v>1470000</c:v>
                </c:pt>
                <c:pt idx="298">
                  <c:v>1482300</c:v>
                </c:pt>
                <c:pt idx="299">
                  <c:v>1495000</c:v>
                </c:pt>
                <c:pt idx="300">
                  <c:v>1500000</c:v>
                </c:pt>
                <c:pt idx="301">
                  <c:v>1500000</c:v>
                </c:pt>
                <c:pt idx="302">
                  <c:v>1543500</c:v>
                </c:pt>
                <c:pt idx="303">
                  <c:v>1560000</c:v>
                </c:pt>
                <c:pt idx="304">
                  <c:v>1564500</c:v>
                </c:pt>
                <c:pt idx="305">
                  <c:v>1567500</c:v>
                </c:pt>
                <c:pt idx="306">
                  <c:v>1572500</c:v>
                </c:pt>
                <c:pt idx="307">
                  <c:v>1575000</c:v>
                </c:pt>
                <c:pt idx="308">
                  <c:v>1579500</c:v>
                </c:pt>
                <c:pt idx="309">
                  <c:v>1586250</c:v>
                </c:pt>
                <c:pt idx="310">
                  <c:v>1595000</c:v>
                </c:pt>
                <c:pt idx="311">
                  <c:v>1599500</c:v>
                </c:pt>
                <c:pt idx="312">
                  <c:v>1606250</c:v>
                </c:pt>
                <c:pt idx="313">
                  <c:v>1645000</c:v>
                </c:pt>
                <c:pt idx="314">
                  <c:v>1646875</c:v>
                </c:pt>
                <c:pt idx="315">
                  <c:v>1650000</c:v>
                </c:pt>
                <c:pt idx="316">
                  <c:v>1650000</c:v>
                </c:pt>
                <c:pt idx="317">
                  <c:v>1680000</c:v>
                </c:pt>
                <c:pt idx="318">
                  <c:v>1687500</c:v>
                </c:pt>
                <c:pt idx="319">
                  <c:v>1688500</c:v>
                </c:pt>
                <c:pt idx="320">
                  <c:v>1732500</c:v>
                </c:pt>
                <c:pt idx="321">
                  <c:v>1760000</c:v>
                </c:pt>
                <c:pt idx="322">
                  <c:v>1802280</c:v>
                </c:pt>
                <c:pt idx="323">
                  <c:v>1847750</c:v>
                </c:pt>
                <c:pt idx="324">
                  <c:v>1848000</c:v>
                </c:pt>
                <c:pt idx="325">
                  <c:v>1850000</c:v>
                </c:pt>
                <c:pt idx="326">
                  <c:v>1900000</c:v>
                </c:pt>
                <c:pt idx="327">
                  <c:v>1900000</c:v>
                </c:pt>
                <c:pt idx="328">
                  <c:v>1925000</c:v>
                </c:pt>
                <c:pt idx="329">
                  <c:v>1940000</c:v>
                </c:pt>
                <c:pt idx="330">
                  <c:v>1942500</c:v>
                </c:pt>
                <c:pt idx="331">
                  <c:v>1947000</c:v>
                </c:pt>
                <c:pt idx="332">
                  <c:v>1950000</c:v>
                </c:pt>
                <c:pt idx="333">
                  <c:v>1998000</c:v>
                </c:pt>
                <c:pt idx="334">
                  <c:v>2000000</c:v>
                </c:pt>
                <c:pt idx="335">
                  <c:v>2025000</c:v>
                </c:pt>
                <c:pt idx="336">
                  <c:v>2035000</c:v>
                </c:pt>
                <c:pt idx="337">
                  <c:v>2047500</c:v>
                </c:pt>
                <c:pt idx="338">
                  <c:v>2081630</c:v>
                </c:pt>
                <c:pt idx="339">
                  <c:v>2126250</c:v>
                </c:pt>
                <c:pt idx="340">
                  <c:v>2130000</c:v>
                </c:pt>
                <c:pt idx="341">
                  <c:v>2137500</c:v>
                </c:pt>
                <c:pt idx="342">
                  <c:v>2137500</c:v>
                </c:pt>
                <c:pt idx="343">
                  <c:v>2137500</c:v>
                </c:pt>
                <c:pt idx="344">
                  <c:v>2137500</c:v>
                </c:pt>
                <c:pt idx="345">
                  <c:v>2144000</c:v>
                </c:pt>
                <c:pt idx="346">
                  <c:v>2156000</c:v>
                </c:pt>
                <c:pt idx="347">
                  <c:v>2205000</c:v>
                </c:pt>
                <c:pt idx="348">
                  <c:v>2250000</c:v>
                </c:pt>
                <c:pt idx="349">
                  <c:v>2291250</c:v>
                </c:pt>
                <c:pt idx="350">
                  <c:v>2295125</c:v>
                </c:pt>
                <c:pt idx="351">
                  <c:v>2310000</c:v>
                </c:pt>
                <c:pt idx="352">
                  <c:v>2320000</c:v>
                </c:pt>
                <c:pt idx="353">
                  <c:v>2336250</c:v>
                </c:pt>
                <c:pt idx="354">
                  <c:v>2340000</c:v>
                </c:pt>
                <c:pt idx="355">
                  <c:v>2362500</c:v>
                </c:pt>
                <c:pt idx="356">
                  <c:v>2375000</c:v>
                </c:pt>
                <c:pt idx="357">
                  <c:v>2420000</c:v>
                </c:pt>
                <c:pt idx="358">
                  <c:v>2464000</c:v>
                </c:pt>
                <c:pt idx="359">
                  <c:v>2470000</c:v>
                </c:pt>
                <c:pt idx="360">
                  <c:v>2470000</c:v>
                </c:pt>
                <c:pt idx="361">
                  <c:v>2475000</c:v>
                </c:pt>
                <c:pt idx="362">
                  <c:v>2502500</c:v>
                </c:pt>
                <c:pt idx="363">
                  <c:v>2520000</c:v>
                </c:pt>
                <c:pt idx="364">
                  <c:v>2637000</c:v>
                </c:pt>
                <c:pt idx="365">
                  <c:v>2646000</c:v>
                </c:pt>
                <c:pt idx="366">
                  <c:v>2680000</c:v>
                </c:pt>
                <c:pt idx="367">
                  <c:v>2703750</c:v>
                </c:pt>
                <c:pt idx="368">
                  <c:v>2720000</c:v>
                </c:pt>
                <c:pt idx="369">
                  <c:v>2800000</c:v>
                </c:pt>
                <c:pt idx="370">
                  <c:v>2902500</c:v>
                </c:pt>
                <c:pt idx="371">
                  <c:v>2940000</c:v>
                </c:pt>
                <c:pt idx="372">
                  <c:v>2992500</c:v>
                </c:pt>
                <c:pt idx="373">
                  <c:v>3000000</c:v>
                </c:pt>
                <c:pt idx="374">
                  <c:v>3060000</c:v>
                </c:pt>
                <c:pt idx="375">
                  <c:v>3150000</c:v>
                </c:pt>
                <c:pt idx="376">
                  <c:v>3187500</c:v>
                </c:pt>
                <c:pt idx="377">
                  <c:v>3187500</c:v>
                </c:pt>
                <c:pt idx="378">
                  <c:v>3200000</c:v>
                </c:pt>
                <c:pt idx="379">
                  <c:v>3200000</c:v>
                </c:pt>
                <c:pt idx="380">
                  <c:v>3200000</c:v>
                </c:pt>
                <c:pt idx="381">
                  <c:v>3200000</c:v>
                </c:pt>
                <c:pt idx="382">
                  <c:v>3250000</c:v>
                </c:pt>
                <c:pt idx="383">
                  <c:v>3330000</c:v>
                </c:pt>
                <c:pt idx="384">
                  <c:v>3375000</c:v>
                </c:pt>
                <c:pt idx="385">
                  <c:v>3392500</c:v>
                </c:pt>
                <c:pt idx="386">
                  <c:v>3412500</c:v>
                </c:pt>
                <c:pt idx="387">
                  <c:v>3423750</c:v>
                </c:pt>
                <c:pt idx="388">
                  <c:v>3443750</c:v>
                </c:pt>
                <c:pt idx="389">
                  <c:v>3450000</c:v>
                </c:pt>
                <c:pt idx="390">
                  <c:v>3478125</c:v>
                </c:pt>
                <c:pt idx="391">
                  <c:v>3485000</c:v>
                </c:pt>
                <c:pt idx="392">
                  <c:v>3487500</c:v>
                </c:pt>
                <c:pt idx="393">
                  <c:v>3570000</c:v>
                </c:pt>
                <c:pt idx="394">
                  <c:v>3630000</c:v>
                </c:pt>
                <c:pt idx="395">
                  <c:v>3672000</c:v>
                </c:pt>
                <c:pt idx="396">
                  <c:v>3675000</c:v>
                </c:pt>
                <c:pt idx="397">
                  <c:v>3718750</c:v>
                </c:pt>
                <c:pt idx="398">
                  <c:v>3718750</c:v>
                </c:pt>
                <c:pt idx="399">
                  <c:v>3854400</c:v>
                </c:pt>
                <c:pt idx="400">
                  <c:v>3900000</c:v>
                </c:pt>
                <c:pt idx="401">
                  <c:v>3910000</c:v>
                </c:pt>
                <c:pt idx="402">
                  <c:v>4037500</c:v>
                </c:pt>
                <c:pt idx="403">
                  <c:v>4050000</c:v>
                </c:pt>
                <c:pt idx="404">
                  <c:v>4125000</c:v>
                </c:pt>
                <c:pt idx="405">
                  <c:v>4125000</c:v>
                </c:pt>
                <c:pt idx="406">
                  <c:v>4125000</c:v>
                </c:pt>
                <c:pt idx="407">
                  <c:v>4130000</c:v>
                </c:pt>
                <c:pt idx="408">
                  <c:v>4278750</c:v>
                </c:pt>
                <c:pt idx="409">
                  <c:v>4357500</c:v>
                </c:pt>
                <c:pt idx="410">
                  <c:v>4400000</c:v>
                </c:pt>
                <c:pt idx="411">
                  <c:v>4500000</c:v>
                </c:pt>
                <c:pt idx="412">
                  <c:v>4500000</c:v>
                </c:pt>
                <c:pt idx="413">
                  <c:v>4530750</c:v>
                </c:pt>
                <c:pt idx="414">
                  <c:v>4612500</c:v>
                </c:pt>
                <c:pt idx="415">
                  <c:v>4620000</c:v>
                </c:pt>
                <c:pt idx="416">
                  <c:v>4625000</c:v>
                </c:pt>
                <c:pt idx="417">
                  <c:v>4628750</c:v>
                </c:pt>
                <c:pt idx="418">
                  <c:v>4650000</c:v>
                </c:pt>
                <c:pt idx="419">
                  <c:v>4675000</c:v>
                </c:pt>
                <c:pt idx="420">
                  <c:v>4675000</c:v>
                </c:pt>
                <c:pt idx="421">
                  <c:v>4680000</c:v>
                </c:pt>
                <c:pt idx="422">
                  <c:v>4750000</c:v>
                </c:pt>
                <c:pt idx="423">
                  <c:v>4925000</c:v>
                </c:pt>
                <c:pt idx="424">
                  <c:v>4950000</c:v>
                </c:pt>
                <c:pt idx="425">
                  <c:v>4987500</c:v>
                </c:pt>
                <c:pt idx="426">
                  <c:v>5000000</c:v>
                </c:pt>
                <c:pt idx="427">
                  <c:v>5089125</c:v>
                </c:pt>
                <c:pt idx="428">
                  <c:v>5130000</c:v>
                </c:pt>
                <c:pt idx="429">
                  <c:v>5145000</c:v>
                </c:pt>
                <c:pt idx="430">
                  <c:v>5218500</c:v>
                </c:pt>
                <c:pt idx="431">
                  <c:v>5260500</c:v>
                </c:pt>
                <c:pt idx="432">
                  <c:v>5362500</c:v>
                </c:pt>
                <c:pt idx="433">
                  <c:v>5400000</c:v>
                </c:pt>
                <c:pt idx="434">
                  <c:v>5462500</c:v>
                </c:pt>
                <c:pt idx="435">
                  <c:v>5510000</c:v>
                </c:pt>
                <c:pt idx="436">
                  <c:v>5600000</c:v>
                </c:pt>
                <c:pt idx="437">
                  <c:v>5822000</c:v>
                </c:pt>
                <c:pt idx="438">
                  <c:v>5875750</c:v>
                </c:pt>
                <c:pt idx="439">
                  <c:v>5940000</c:v>
                </c:pt>
                <c:pt idx="440">
                  <c:v>5994000</c:v>
                </c:pt>
                <c:pt idx="441">
                  <c:v>6000000</c:v>
                </c:pt>
                <c:pt idx="442">
                  <c:v>6048000</c:v>
                </c:pt>
                <c:pt idx="443">
                  <c:v>6200000</c:v>
                </c:pt>
                <c:pt idx="444">
                  <c:v>6254750</c:v>
                </c:pt>
                <c:pt idx="445">
                  <c:v>6278125</c:v>
                </c:pt>
                <c:pt idx="446">
                  <c:v>6325000</c:v>
                </c:pt>
                <c:pt idx="447">
                  <c:v>6325000</c:v>
                </c:pt>
                <c:pt idx="448">
                  <c:v>6352500</c:v>
                </c:pt>
                <c:pt idx="449">
                  <c:v>6412500</c:v>
                </c:pt>
                <c:pt idx="450">
                  <c:v>6705000</c:v>
                </c:pt>
                <c:pt idx="451">
                  <c:v>6750000</c:v>
                </c:pt>
                <c:pt idx="452">
                  <c:v>6753375</c:v>
                </c:pt>
                <c:pt idx="453">
                  <c:v>6765000</c:v>
                </c:pt>
                <c:pt idx="454">
                  <c:v>6792500</c:v>
                </c:pt>
                <c:pt idx="455">
                  <c:v>6930000</c:v>
                </c:pt>
                <c:pt idx="456">
                  <c:v>7040000</c:v>
                </c:pt>
                <c:pt idx="457">
                  <c:v>7261250</c:v>
                </c:pt>
                <c:pt idx="458">
                  <c:v>7267500</c:v>
                </c:pt>
                <c:pt idx="459">
                  <c:v>7315000</c:v>
                </c:pt>
                <c:pt idx="460">
                  <c:v>7350000</c:v>
                </c:pt>
                <c:pt idx="461">
                  <c:v>7361250</c:v>
                </c:pt>
                <c:pt idx="462">
                  <c:v>7875000</c:v>
                </c:pt>
                <c:pt idx="463">
                  <c:v>8287500</c:v>
                </c:pt>
                <c:pt idx="464">
                  <c:v>8421875</c:v>
                </c:pt>
                <c:pt idx="465">
                  <c:v>9315000</c:v>
                </c:pt>
                <c:pt idx="466">
                  <c:v>9350000</c:v>
                </c:pt>
                <c:pt idx="467">
                  <c:v>9487500</c:v>
                </c:pt>
                <c:pt idx="468">
                  <c:v>9720000</c:v>
                </c:pt>
                <c:pt idx="469">
                  <c:v>9810000</c:v>
                </c:pt>
                <c:pt idx="470">
                  <c:v>10395000</c:v>
                </c:pt>
                <c:pt idx="471">
                  <c:v>10510500</c:v>
                </c:pt>
                <c:pt idx="472">
                  <c:v>11400000</c:v>
                </c:pt>
                <c:pt idx="473">
                  <c:v>11500000</c:v>
                </c:pt>
                <c:pt idx="474">
                  <c:v>11640000</c:v>
                </c:pt>
                <c:pt idx="475">
                  <c:v>11781000</c:v>
                </c:pt>
                <c:pt idx="476">
                  <c:v>11990000</c:v>
                </c:pt>
                <c:pt idx="477">
                  <c:v>12180000</c:v>
                </c:pt>
                <c:pt idx="478">
                  <c:v>12537500</c:v>
                </c:pt>
                <c:pt idx="479">
                  <c:v>12712500</c:v>
                </c:pt>
                <c:pt idx="480">
                  <c:v>12801250</c:v>
                </c:pt>
                <c:pt idx="481">
                  <c:v>12825000</c:v>
                </c:pt>
                <c:pt idx="482">
                  <c:v>12900000</c:v>
                </c:pt>
                <c:pt idx="483">
                  <c:v>13230000</c:v>
                </c:pt>
                <c:pt idx="484">
                  <c:v>13336500</c:v>
                </c:pt>
                <c:pt idx="485">
                  <c:v>13905000</c:v>
                </c:pt>
                <c:pt idx="486">
                  <c:v>13920000</c:v>
                </c:pt>
                <c:pt idx="487">
                  <c:v>14175000</c:v>
                </c:pt>
                <c:pt idx="488">
                  <c:v>15000000</c:v>
                </c:pt>
                <c:pt idx="489">
                  <c:v>15200000</c:v>
                </c:pt>
                <c:pt idx="490">
                  <c:v>16494500</c:v>
                </c:pt>
                <c:pt idx="491">
                  <c:v>16500000</c:v>
                </c:pt>
                <c:pt idx="492">
                  <c:v>16800000</c:v>
                </c:pt>
                <c:pt idx="493">
                  <c:v>18037500</c:v>
                </c:pt>
                <c:pt idx="494">
                  <c:v>18148500</c:v>
                </c:pt>
                <c:pt idx="495">
                  <c:v>18305000</c:v>
                </c:pt>
                <c:pt idx="496">
                  <c:v>18375000</c:v>
                </c:pt>
                <c:pt idx="497">
                  <c:v>18509250</c:v>
                </c:pt>
                <c:pt idx="498">
                  <c:v>19337500</c:v>
                </c:pt>
                <c:pt idx="499">
                  <c:v>21000000</c:v>
                </c:pt>
                <c:pt idx="500">
                  <c:v>21383250</c:v>
                </c:pt>
                <c:pt idx="501">
                  <c:v>21456050</c:v>
                </c:pt>
                <c:pt idx="502">
                  <c:v>22050000</c:v>
                </c:pt>
                <c:pt idx="503">
                  <c:v>22250000</c:v>
                </c:pt>
                <c:pt idx="504">
                  <c:v>22800000</c:v>
                </c:pt>
                <c:pt idx="505">
                  <c:v>25000000</c:v>
                </c:pt>
                <c:pt idx="506">
                  <c:v>25925000</c:v>
                </c:pt>
                <c:pt idx="507">
                  <c:v>26600000</c:v>
                </c:pt>
                <c:pt idx="508">
                  <c:v>26950000</c:v>
                </c:pt>
                <c:pt idx="509">
                  <c:v>27060000</c:v>
                </c:pt>
                <c:pt idx="510">
                  <c:v>27500000</c:v>
                </c:pt>
                <c:pt idx="511">
                  <c:v>42750000</c:v>
                </c:pt>
                <c:pt idx="512">
                  <c:v>100000000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FFD-4876-82BD-0A6FA1EFD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933400"/>
        <c:axId val="218933792"/>
      </c:scatterChart>
      <c:valAx>
        <c:axId val="21893340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8933792"/>
        <c:crosses val="autoZero"/>
        <c:crossBetween val="midCat"/>
      </c:valAx>
      <c:valAx>
        <c:axId val="218933792"/>
        <c:scaling>
          <c:orientation val="minMax"/>
          <c:max val="3000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Total sales 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8933400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/>
                </a:solidFill>
                <a:latin typeface="Aerial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Retailers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/>
              </a:solidFill>
              <a:latin typeface="Aerial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'C:\Users\Rose\Documents\SCP Study\SCP Analyze\[scatterplots.xls]retailer'!$Q$1</c:f>
              <c:strCache>
                <c:ptCount val="1"/>
                <c:pt idx="0">
                  <c:v>salesvalue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yVal>
            <c:numRef>
              <c:f>[1]retailer!$Q$2:$Q$311</c:f>
              <c:numCache>
                <c:formatCode>General</c:formatCode>
                <c:ptCount val="310"/>
                <c:pt idx="0">
                  <c:v>10000</c:v>
                </c:pt>
                <c:pt idx="1">
                  <c:v>28500</c:v>
                </c:pt>
                <c:pt idx="2">
                  <c:v>31500</c:v>
                </c:pt>
                <c:pt idx="3">
                  <c:v>33000</c:v>
                </c:pt>
                <c:pt idx="4">
                  <c:v>34500</c:v>
                </c:pt>
                <c:pt idx="5">
                  <c:v>36000</c:v>
                </c:pt>
                <c:pt idx="6">
                  <c:v>40000</c:v>
                </c:pt>
                <c:pt idx="7">
                  <c:v>45000</c:v>
                </c:pt>
                <c:pt idx="8">
                  <c:v>48000</c:v>
                </c:pt>
                <c:pt idx="9">
                  <c:v>54000</c:v>
                </c:pt>
                <c:pt idx="10">
                  <c:v>55000</c:v>
                </c:pt>
                <c:pt idx="11">
                  <c:v>57500</c:v>
                </c:pt>
                <c:pt idx="12">
                  <c:v>63000</c:v>
                </c:pt>
                <c:pt idx="13">
                  <c:v>64000</c:v>
                </c:pt>
                <c:pt idx="14">
                  <c:v>67500</c:v>
                </c:pt>
                <c:pt idx="15">
                  <c:v>67500</c:v>
                </c:pt>
                <c:pt idx="16">
                  <c:v>82500</c:v>
                </c:pt>
                <c:pt idx="17">
                  <c:v>90000</c:v>
                </c:pt>
                <c:pt idx="18">
                  <c:v>100000</c:v>
                </c:pt>
                <c:pt idx="19">
                  <c:v>103500</c:v>
                </c:pt>
                <c:pt idx="20">
                  <c:v>105000</c:v>
                </c:pt>
                <c:pt idx="21">
                  <c:v>106250</c:v>
                </c:pt>
                <c:pt idx="22">
                  <c:v>108000</c:v>
                </c:pt>
                <c:pt idx="23">
                  <c:v>114700</c:v>
                </c:pt>
                <c:pt idx="24">
                  <c:v>115500</c:v>
                </c:pt>
                <c:pt idx="25">
                  <c:v>122500</c:v>
                </c:pt>
                <c:pt idx="26">
                  <c:v>125375</c:v>
                </c:pt>
                <c:pt idx="27">
                  <c:v>131250</c:v>
                </c:pt>
                <c:pt idx="28">
                  <c:v>132000</c:v>
                </c:pt>
                <c:pt idx="29">
                  <c:v>133250</c:v>
                </c:pt>
                <c:pt idx="30">
                  <c:v>136500</c:v>
                </c:pt>
                <c:pt idx="31">
                  <c:v>136500</c:v>
                </c:pt>
                <c:pt idx="32">
                  <c:v>143750</c:v>
                </c:pt>
                <c:pt idx="33">
                  <c:v>147000</c:v>
                </c:pt>
                <c:pt idx="34">
                  <c:v>162000</c:v>
                </c:pt>
                <c:pt idx="35">
                  <c:v>165000</c:v>
                </c:pt>
                <c:pt idx="36">
                  <c:v>165000</c:v>
                </c:pt>
                <c:pt idx="37">
                  <c:v>168000</c:v>
                </c:pt>
                <c:pt idx="38">
                  <c:v>170000</c:v>
                </c:pt>
                <c:pt idx="39">
                  <c:v>172500</c:v>
                </c:pt>
                <c:pt idx="40">
                  <c:v>176000</c:v>
                </c:pt>
                <c:pt idx="41">
                  <c:v>180000</c:v>
                </c:pt>
                <c:pt idx="42">
                  <c:v>184500</c:v>
                </c:pt>
                <c:pt idx="43">
                  <c:v>186300</c:v>
                </c:pt>
                <c:pt idx="44">
                  <c:v>192500</c:v>
                </c:pt>
                <c:pt idx="45">
                  <c:v>196250</c:v>
                </c:pt>
                <c:pt idx="46">
                  <c:v>209000</c:v>
                </c:pt>
                <c:pt idx="47">
                  <c:v>209000</c:v>
                </c:pt>
                <c:pt idx="48">
                  <c:v>210000</c:v>
                </c:pt>
                <c:pt idx="49">
                  <c:v>210125</c:v>
                </c:pt>
                <c:pt idx="50">
                  <c:v>215300</c:v>
                </c:pt>
                <c:pt idx="51">
                  <c:v>225000</c:v>
                </c:pt>
                <c:pt idx="52">
                  <c:v>231000</c:v>
                </c:pt>
                <c:pt idx="53">
                  <c:v>243750</c:v>
                </c:pt>
                <c:pt idx="54">
                  <c:v>247500</c:v>
                </c:pt>
                <c:pt idx="55">
                  <c:v>250000</c:v>
                </c:pt>
                <c:pt idx="56">
                  <c:v>250000</c:v>
                </c:pt>
                <c:pt idx="57">
                  <c:v>251875</c:v>
                </c:pt>
                <c:pt idx="58">
                  <c:v>254375</c:v>
                </c:pt>
                <c:pt idx="59">
                  <c:v>262500</c:v>
                </c:pt>
                <c:pt idx="60">
                  <c:v>272000</c:v>
                </c:pt>
                <c:pt idx="61">
                  <c:v>280000</c:v>
                </c:pt>
                <c:pt idx="62">
                  <c:v>280000</c:v>
                </c:pt>
                <c:pt idx="63">
                  <c:v>287500</c:v>
                </c:pt>
                <c:pt idx="64">
                  <c:v>288000</c:v>
                </c:pt>
                <c:pt idx="65">
                  <c:v>290000</c:v>
                </c:pt>
                <c:pt idx="66">
                  <c:v>290250</c:v>
                </c:pt>
                <c:pt idx="67">
                  <c:v>300000</c:v>
                </c:pt>
                <c:pt idx="68">
                  <c:v>315000</c:v>
                </c:pt>
                <c:pt idx="69">
                  <c:v>315000</c:v>
                </c:pt>
                <c:pt idx="70">
                  <c:v>316250</c:v>
                </c:pt>
                <c:pt idx="71">
                  <c:v>322500</c:v>
                </c:pt>
                <c:pt idx="72">
                  <c:v>332500</c:v>
                </c:pt>
                <c:pt idx="73">
                  <c:v>332500</c:v>
                </c:pt>
                <c:pt idx="74">
                  <c:v>340000</c:v>
                </c:pt>
                <c:pt idx="75">
                  <c:v>348500</c:v>
                </c:pt>
                <c:pt idx="76">
                  <c:v>352000</c:v>
                </c:pt>
                <c:pt idx="77">
                  <c:v>358875</c:v>
                </c:pt>
                <c:pt idx="78">
                  <c:v>360000</c:v>
                </c:pt>
                <c:pt idx="79">
                  <c:v>360000</c:v>
                </c:pt>
                <c:pt idx="80">
                  <c:v>365750</c:v>
                </c:pt>
                <c:pt idx="81">
                  <c:v>367500</c:v>
                </c:pt>
                <c:pt idx="82">
                  <c:v>375000</c:v>
                </c:pt>
                <c:pt idx="83">
                  <c:v>379500</c:v>
                </c:pt>
                <c:pt idx="84">
                  <c:v>379750</c:v>
                </c:pt>
                <c:pt idx="85">
                  <c:v>387500</c:v>
                </c:pt>
                <c:pt idx="86">
                  <c:v>405000</c:v>
                </c:pt>
                <c:pt idx="87">
                  <c:v>406350</c:v>
                </c:pt>
                <c:pt idx="88">
                  <c:v>420000</c:v>
                </c:pt>
                <c:pt idx="89">
                  <c:v>425000</c:v>
                </c:pt>
                <c:pt idx="90">
                  <c:v>434000</c:v>
                </c:pt>
                <c:pt idx="91">
                  <c:v>434500</c:v>
                </c:pt>
                <c:pt idx="92">
                  <c:v>450000</c:v>
                </c:pt>
                <c:pt idx="93">
                  <c:v>460000</c:v>
                </c:pt>
                <c:pt idx="94">
                  <c:v>468750</c:v>
                </c:pt>
                <c:pt idx="95">
                  <c:v>481250</c:v>
                </c:pt>
                <c:pt idx="96">
                  <c:v>495000</c:v>
                </c:pt>
                <c:pt idx="97">
                  <c:v>495000</c:v>
                </c:pt>
                <c:pt idx="98">
                  <c:v>507375</c:v>
                </c:pt>
                <c:pt idx="99">
                  <c:v>517500</c:v>
                </c:pt>
                <c:pt idx="100">
                  <c:v>517625</c:v>
                </c:pt>
                <c:pt idx="101">
                  <c:v>520375</c:v>
                </c:pt>
                <c:pt idx="102">
                  <c:v>525000</c:v>
                </c:pt>
                <c:pt idx="103">
                  <c:v>527000</c:v>
                </c:pt>
                <c:pt idx="104">
                  <c:v>531000</c:v>
                </c:pt>
                <c:pt idx="105">
                  <c:v>536250</c:v>
                </c:pt>
                <c:pt idx="106">
                  <c:v>539000</c:v>
                </c:pt>
                <c:pt idx="107">
                  <c:v>541500</c:v>
                </c:pt>
                <c:pt idx="108">
                  <c:v>544500</c:v>
                </c:pt>
                <c:pt idx="109">
                  <c:v>551250</c:v>
                </c:pt>
                <c:pt idx="110">
                  <c:v>573750</c:v>
                </c:pt>
                <c:pt idx="111">
                  <c:v>577500</c:v>
                </c:pt>
                <c:pt idx="112">
                  <c:v>577500</c:v>
                </c:pt>
                <c:pt idx="113">
                  <c:v>580000</c:v>
                </c:pt>
                <c:pt idx="114">
                  <c:v>588000</c:v>
                </c:pt>
                <c:pt idx="115">
                  <c:v>589500</c:v>
                </c:pt>
                <c:pt idx="116">
                  <c:v>594000</c:v>
                </c:pt>
                <c:pt idx="117">
                  <c:v>603750</c:v>
                </c:pt>
                <c:pt idx="118">
                  <c:v>616250</c:v>
                </c:pt>
                <c:pt idx="119">
                  <c:v>627000</c:v>
                </c:pt>
                <c:pt idx="120">
                  <c:v>632500</c:v>
                </c:pt>
                <c:pt idx="121">
                  <c:v>640500</c:v>
                </c:pt>
                <c:pt idx="122">
                  <c:v>645000</c:v>
                </c:pt>
                <c:pt idx="123">
                  <c:v>650750</c:v>
                </c:pt>
                <c:pt idx="124">
                  <c:v>654500</c:v>
                </c:pt>
                <c:pt idx="125">
                  <c:v>661500</c:v>
                </c:pt>
                <c:pt idx="126">
                  <c:v>670000</c:v>
                </c:pt>
                <c:pt idx="127">
                  <c:v>671500</c:v>
                </c:pt>
                <c:pt idx="128">
                  <c:v>700000</c:v>
                </c:pt>
                <c:pt idx="129">
                  <c:v>701250</c:v>
                </c:pt>
                <c:pt idx="130">
                  <c:v>702000</c:v>
                </c:pt>
                <c:pt idx="131">
                  <c:v>718750</c:v>
                </c:pt>
                <c:pt idx="132">
                  <c:v>718750</c:v>
                </c:pt>
                <c:pt idx="133">
                  <c:v>735000</c:v>
                </c:pt>
                <c:pt idx="134">
                  <c:v>747500</c:v>
                </c:pt>
                <c:pt idx="135">
                  <c:v>756000</c:v>
                </c:pt>
                <c:pt idx="136">
                  <c:v>760500</c:v>
                </c:pt>
                <c:pt idx="137">
                  <c:v>768750</c:v>
                </c:pt>
                <c:pt idx="138">
                  <c:v>770000</c:v>
                </c:pt>
                <c:pt idx="139">
                  <c:v>770000</c:v>
                </c:pt>
                <c:pt idx="140">
                  <c:v>775000</c:v>
                </c:pt>
                <c:pt idx="141">
                  <c:v>780000</c:v>
                </c:pt>
                <c:pt idx="142">
                  <c:v>805000</c:v>
                </c:pt>
                <c:pt idx="143">
                  <c:v>805000</c:v>
                </c:pt>
                <c:pt idx="144">
                  <c:v>819000</c:v>
                </c:pt>
                <c:pt idx="145">
                  <c:v>828750</c:v>
                </c:pt>
                <c:pt idx="146">
                  <c:v>835000</c:v>
                </c:pt>
                <c:pt idx="147">
                  <c:v>850000</c:v>
                </c:pt>
                <c:pt idx="148">
                  <c:v>850000</c:v>
                </c:pt>
                <c:pt idx="149">
                  <c:v>862125</c:v>
                </c:pt>
                <c:pt idx="150">
                  <c:v>866250</c:v>
                </c:pt>
                <c:pt idx="151">
                  <c:v>869000</c:v>
                </c:pt>
                <c:pt idx="152">
                  <c:v>880000</c:v>
                </c:pt>
                <c:pt idx="153">
                  <c:v>885000</c:v>
                </c:pt>
                <c:pt idx="154">
                  <c:v>892500</c:v>
                </c:pt>
                <c:pt idx="155">
                  <c:v>910000</c:v>
                </c:pt>
                <c:pt idx="156">
                  <c:v>910200</c:v>
                </c:pt>
                <c:pt idx="157">
                  <c:v>916500</c:v>
                </c:pt>
                <c:pt idx="158">
                  <c:v>916750</c:v>
                </c:pt>
                <c:pt idx="159">
                  <c:v>936150</c:v>
                </c:pt>
                <c:pt idx="160">
                  <c:v>943000</c:v>
                </c:pt>
                <c:pt idx="161">
                  <c:v>945000</c:v>
                </c:pt>
                <c:pt idx="162">
                  <c:v>945000</c:v>
                </c:pt>
                <c:pt idx="163">
                  <c:v>948000</c:v>
                </c:pt>
                <c:pt idx="164">
                  <c:v>948750</c:v>
                </c:pt>
                <c:pt idx="165">
                  <c:v>971750</c:v>
                </c:pt>
                <c:pt idx="166">
                  <c:v>997500</c:v>
                </c:pt>
                <c:pt idx="167">
                  <c:v>1032000</c:v>
                </c:pt>
                <c:pt idx="168">
                  <c:v>1045000</c:v>
                </c:pt>
                <c:pt idx="169">
                  <c:v>1062500</c:v>
                </c:pt>
                <c:pt idx="170">
                  <c:v>1071875</c:v>
                </c:pt>
                <c:pt idx="171">
                  <c:v>1098250</c:v>
                </c:pt>
                <c:pt idx="172">
                  <c:v>1125000</c:v>
                </c:pt>
                <c:pt idx="173">
                  <c:v>1131000</c:v>
                </c:pt>
                <c:pt idx="174">
                  <c:v>1155000</c:v>
                </c:pt>
                <c:pt idx="175">
                  <c:v>1176000</c:v>
                </c:pt>
                <c:pt idx="176">
                  <c:v>1178100</c:v>
                </c:pt>
                <c:pt idx="177">
                  <c:v>1200000</c:v>
                </c:pt>
                <c:pt idx="178">
                  <c:v>1202500</c:v>
                </c:pt>
                <c:pt idx="179">
                  <c:v>1207500</c:v>
                </c:pt>
                <c:pt idx="180">
                  <c:v>1210000</c:v>
                </c:pt>
                <c:pt idx="181">
                  <c:v>1230000</c:v>
                </c:pt>
                <c:pt idx="182">
                  <c:v>1235000</c:v>
                </c:pt>
                <c:pt idx="183">
                  <c:v>1240000</c:v>
                </c:pt>
                <c:pt idx="184">
                  <c:v>1247000</c:v>
                </c:pt>
                <c:pt idx="185">
                  <c:v>1250000</c:v>
                </c:pt>
                <c:pt idx="186">
                  <c:v>1260750</c:v>
                </c:pt>
                <c:pt idx="187">
                  <c:v>1265000</c:v>
                </c:pt>
                <c:pt idx="188">
                  <c:v>1270000</c:v>
                </c:pt>
                <c:pt idx="189">
                  <c:v>1300000</c:v>
                </c:pt>
                <c:pt idx="190">
                  <c:v>1320000</c:v>
                </c:pt>
                <c:pt idx="191">
                  <c:v>1350000</c:v>
                </c:pt>
                <c:pt idx="192">
                  <c:v>1350000</c:v>
                </c:pt>
                <c:pt idx="193">
                  <c:v>1363250</c:v>
                </c:pt>
                <c:pt idx="194">
                  <c:v>1365000</c:v>
                </c:pt>
                <c:pt idx="195">
                  <c:v>1407000</c:v>
                </c:pt>
                <c:pt idx="196">
                  <c:v>1410000</c:v>
                </c:pt>
                <c:pt idx="197">
                  <c:v>1417500</c:v>
                </c:pt>
                <c:pt idx="198">
                  <c:v>1462500</c:v>
                </c:pt>
                <c:pt idx="199">
                  <c:v>1470000</c:v>
                </c:pt>
                <c:pt idx="200">
                  <c:v>1495000</c:v>
                </c:pt>
                <c:pt idx="201">
                  <c:v>1500000</c:v>
                </c:pt>
                <c:pt idx="202">
                  <c:v>1543500</c:v>
                </c:pt>
                <c:pt idx="203">
                  <c:v>1564500</c:v>
                </c:pt>
                <c:pt idx="204">
                  <c:v>1567500</c:v>
                </c:pt>
                <c:pt idx="205">
                  <c:v>1572500</c:v>
                </c:pt>
                <c:pt idx="206">
                  <c:v>1575000</c:v>
                </c:pt>
                <c:pt idx="207">
                  <c:v>1595000</c:v>
                </c:pt>
                <c:pt idx="208">
                  <c:v>1606250</c:v>
                </c:pt>
                <c:pt idx="209">
                  <c:v>1646875</c:v>
                </c:pt>
                <c:pt idx="210">
                  <c:v>1650000</c:v>
                </c:pt>
                <c:pt idx="211">
                  <c:v>1650000</c:v>
                </c:pt>
                <c:pt idx="212">
                  <c:v>1680000</c:v>
                </c:pt>
                <c:pt idx="213">
                  <c:v>1687500</c:v>
                </c:pt>
                <c:pt idx="214">
                  <c:v>1688500</c:v>
                </c:pt>
                <c:pt idx="215">
                  <c:v>1732500</c:v>
                </c:pt>
                <c:pt idx="216">
                  <c:v>1760000</c:v>
                </c:pt>
                <c:pt idx="217">
                  <c:v>1802280</c:v>
                </c:pt>
                <c:pt idx="218">
                  <c:v>1847750</c:v>
                </c:pt>
                <c:pt idx="219">
                  <c:v>1850000</c:v>
                </c:pt>
                <c:pt idx="220">
                  <c:v>1900000</c:v>
                </c:pt>
                <c:pt idx="221">
                  <c:v>1900000</c:v>
                </c:pt>
                <c:pt idx="222">
                  <c:v>1940000</c:v>
                </c:pt>
                <c:pt idx="223">
                  <c:v>1942500</c:v>
                </c:pt>
                <c:pt idx="224">
                  <c:v>1947000</c:v>
                </c:pt>
                <c:pt idx="225">
                  <c:v>1950000</c:v>
                </c:pt>
                <c:pt idx="226">
                  <c:v>2000000</c:v>
                </c:pt>
                <c:pt idx="227">
                  <c:v>2025000</c:v>
                </c:pt>
                <c:pt idx="228">
                  <c:v>2047500</c:v>
                </c:pt>
                <c:pt idx="229">
                  <c:v>2081630</c:v>
                </c:pt>
                <c:pt idx="230">
                  <c:v>2130000</c:v>
                </c:pt>
                <c:pt idx="231">
                  <c:v>2137500</c:v>
                </c:pt>
                <c:pt idx="232">
                  <c:v>2137500</c:v>
                </c:pt>
                <c:pt idx="233">
                  <c:v>2137500</c:v>
                </c:pt>
                <c:pt idx="234">
                  <c:v>2250000</c:v>
                </c:pt>
                <c:pt idx="235">
                  <c:v>2295125</c:v>
                </c:pt>
                <c:pt idx="236">
                  <c:v>2320000</c:v>
                </c:pt>
                <c:pt idx="237">
                  <c:v>2336250</c:v>
                </c:pt>
                <c:pt idx="238">
                  <c:v>2340000</c:v>
                </c:pt>
                <c:pt idx="239">
                  <c:v>2362500</c:v>
                </c:pt>
                <c:pt idx="240">
                  <c:v>2420000</c:v>
                </c:pt>
                <c:pt idx="241">
                  <c:v>2464000</c:v>
                </c:pt>
                <c:pt idx="242">
                  <c:v>2470000</c:v>
                </c:pt>
                <c:pt idx="243">
                  <c:v>2470000</c:v>
                </c:pt>
                <c:pt idx="244">
                  <c:v>2502500</c:v>
                </c:pt>
                <c:pt idx="245">
                  <c:v>2646000</c:v>
                </c:pt>
                <c:pt idx="246">
                  <c:v>2680000</c:v>
                </c:pt>
                <c:pt idx="247">
                  <c:v>2703750</c:v>
                </c:pt>
                <c:pt idx="248">
                  <c:v>2720000</c:v>
                </c:pt>
                <c:pt idx="249">
                  <c:v>2800000</c:v>
                </c:pt>
                <c:pt idx="250">
                  <c:v>2940000</c:v>
                </c:pt>
                <c:pt idx="251">
                  <c:v>2992500</c:v>
                </c:pt>
                <c:pt idx="252">
                  <c:v>3187500</c:v>
                </c:pt>
                <c:pt idx="253">
                  <c:v>3200000</c:v>
                </c:pt>
                <c:pt idx="254">
                  <c:v>3250000</c:v>
                </c:pt>
                <c:pt idx="255">
                  <c:v>3392500</c:v>
                </c:pt>
                <c:pt idx="256">
                  <c:v>3412500</c:v>
                </c:pt>
                <c:pt idx="257">
                  <c:v>3478125</c:v>
                </c:pt>
                <c:pt idx="258">
                  <c:v>3570000</c:v>
                </c:pt>
                <c:pt idx="259">
                  <c:v>3630000</c:v>
                </c:pt>
                <c:pt idx="260">
                  <c:v>3718750</c:v>
                </c:pt>
                <c:pt idx="261">
                  <c:v>3718750</c:v>
                </c:pt>
                <c:pt idx="262">
                  <c:v>3910000</c:v>
                </c:pt>
                <c:pt idx="263">
                  <c:v>4037500</c:v>
                </c:pt>
                <c:pt idx="264">
                  <c:v>4050000</c:v>
                </c:pt>
                <c:pt idx="265">
                  <c:v>4125000</c:v>
                </c:pt>
                <c:pt idx="266">
                  <c:v>4530750</c:v>
                </c:pt>
                <c:pt idx="267">
                  <c:v>4620000</c:v>
                </c:pt>
                <c:pt idx="268">
                  <c:v>4628750</c:v>
                </c:pt>
                <c:pt idx="269">
                  <c:v>4650000</c:v>
                </c:pt>
                <c:pt idx="270">
                  <c:v>4675000</c:v>
                </c:pt>
                <c:pt idx="271">
                  <c:v>4680000</c:v>
                </c:pt>
                <c:pt idx="272">
                  <c:v>4750000</c:v>
                </c:pt>
                <c:pt idx="273">
                  <c:v>4987500</c:v>
                </c:pt>
                <c:pt idx="274">
                  <c:v>5000000</c:v>
                </c:pt>
                <c:pt idx="275">
                  <c:v>5089125</c:v>
                </c:pt>
                <c:pt idx="276">
                  <c:v>5260500</c:v>
                </c:pt>
                <c:pt idx="277">
                  <c:v>5462500</c:v>
                </c:pt>
                <c:pt idx="278">
                  <c:v>5510000</c:v>
                </c:pt>
                <c:pt idx="279">
                  <c:v>5600000</c:v>
                </c:pt>
                <c:pt idx="280">
                  <c:v>5940000</c:v>
                </c:pt>
                <c:pt idx="281">
                  <c:v>6048000</c:v>
                </c:pt>
                <c:pt idx="282">
                  <c:v>6278125</c:v>
                </c:pt>
                <c:pt idx="283">
                  <c:v>6352500</c:v>
                </c:pt>
                <c:pt idx="284">
                  <c:v>6412500</c:v>
                </c:pt>
                <c:pt idx="285">
                  <c:v>6765000</c:v>
                </c:pt>
                <c:pt idx="286">
                  <c:v>6792500</c:v>
                </c:pt>
                <c:pt idx="287">
                  <c:v>6930000</c:v>
                </c:pt>
                <c:pt idx="288">
                  <c:v>7350000</c:v>
                </c:pt>
                <c:pt idx="289">
                  <c:v>7361250</c:v>
                </c:pt>
                <c:pt idx="290">
                  <c:v>9315000</c:v>
                </c:pt>
                <c:pt idx="291">
                  <c:v>9720000</c:v>
                </c:pt>
                <c:pt idx="292">
                  <c:v>11400000</c:v>
                </c:pt>
                <c:pt idx="293">
                  <c:v>11990000</c:v>
                </c:pt>
                <c:pt idx="294">
                  <c:v>12712500</c:v>
                </c:pt>
                <c:pt idx="295">
                  <c:v>13905000</c:v>
                </c:pt>
                <c:pt idx="296">
                  <c:v>15200000</c:v>
                </c:pt>
                <c:pt idx="297">
                  <c:v>21456050</c:v>
                </c:pt>
                <c:pt idx="298">
                  <c:v>100000000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FBE-480F-A7D6-B5AE3C8F6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934576"/>
        <c:axId val="218934968"/>
      </c:scatterChart>
      <c:valAx>
        <c:axId val="21893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Aerial"/>
                <a:ea typeface="+mn-ea"/>
                <a:cs typeface="+mn-cs"/>
              </a:defRPr>
            </a:pPr>
            <a:endParaRPr lang="en-US"/>
          </a:p>
        </c:txPr>
        <c:crossAx val="218934968"/>
        <c:crosses val="autoZero"/>
        <c:crossBetween val="midCat"/>
      </c:valAx>
      <c:valAx>
        <c:axId val="218934968"/>
        <c:scaling>
          <c:orientation val="minMax"/>
          <c:max val="30000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erial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Total sales 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erial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/>
                </a:solidFill>
                <a:latin typeface="Aerial"/>
                <a:ea typeface="+mn-ea"/>
                <a:cs typeface="+mn-cs"/>
              </a:defRPr>
            </a:pPr>
            <a:endParaRPr lang="en-US"/>
          </a:p>
        </c:txPr>
        <c:crossAx val="218934576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Aerial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b="1">
          <a:latin typeface="Aerial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/>
                </a:solidFill>
                <a:latin typeface="Aerial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Assemblers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/>
              </a:solidFill>
              <a:latin typeface="Aerial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'C:\Users\Rose\Documents\SCP Study\SCP Analyze\[scatterplots.xls]assembler'!$P$1</c:f>
              <c:strCache>
                <c:ptCount val="1"/>
                <c:pt idx="0">
                  <c:v>salesvalue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yVal>
            <c:numRef>
              <c:f>[2]assembler!$P$2:$P$81</c:f>
              <c:numCache>
                <c:formatCode>General</c:formatCode>
                <c:ptCount val="80"/>
                <c:pt idx="0">
                  <c:v>56375</c:v>
                </c:pt>
                <c:pt idx="1">
                  <c:v>70000</c:v>
                </c:pt>
                <c:pt idx="2">
                  <c:v>71250</c:v>
                </c:pt>
                <c:pt idx="3">
                  <c:v>83375</c:v>
                </c:pt>
                <c:pt idx="4">
                  <c:v>88000</c:v>
                </c:pt>
                <c:pt idx="5">
                  <c:v>92000</c:v>
                </c:pt>
                <c:pt idx="6">
                  <c:v>92000</c:v>
                </c:pt>
                <c:pt idx="7">
                  <c:v>107250</c:v>
                </c:pt>
                <c:pt idx="8">
                  <c:v>114000</c:v>
                </c:pt>
                <c:pt idx="9">
                  <c:v>126000</c:v>
                </c:pt>
                <c:pt idx="10">
                  <c:v>131250</c:v>
                </c:pt>
                <c:pt idx="11">
                  <c:v>132000</c:v>
                </c:pt>
                <c:pt idx="12">
                  <c:v>138750</c:v>
                </c:pt>
                <c:pt idx="13">
                  <c:v>141000</c:v>
                </c:pt>
                <c:pt idx="14">
                  <c:v>166500</c:v>
                </c:pt>
                <c:pt idx="15">
                  <c:v>167700</c:v>
                </c:pt>
                <c:pt idx="16">
                  <c:v>200000</c:v>
                </c:pt>
                <c:pt idx="17">
                  <c:v>225000</c:v>
                </c:pt>
                <c:pt idx="18">
                  <c:v>233750</c:v>
                </c:pt>
                <c:pt idx="19">
                  <c:v>240625</c:v>
                </c:pt>
                <c:pt idx="20">
                  <c:v>241500</c:v>
                </c:pt>
                <c:pt idx="21">
                  <c:v>242000</c:v>
                </c:pt>
                <c:pt idx="22">
                  <c:v>276250</c:v>
                </c:pt>
                <c:pt idx="23">
                  <c:v>281750</c:v>
                </c:pt>
                <c:pt idx="24">
                  <c:v>282600</c:v>
                </c:pt>
                <c:pt idx="25">
                  <c:v>285000</c:v>
                </c:pt>
                <c:pt idx="26">
                  <c:v>315000</c:v>
                </c:pt>
                <c:pt idx="27">
                  <c:v>318250</c:v>
                </c:pt>
                <c:pt idx="28">
                  <c:v>318750</c:v>
                </c:pt>
                <c:pt idx="29">
                  <c:v>323750</c:v>
                </c:pt>
                <c:pt idx="30">
                  <c:v>330000</c:v>
                </c:pt>
                <c:pt idx="31">
                  <c:v>333000</c:v>
                </c:pt>
                <c:pt idx="32">
                  <c:v>340000</c:v>
                </c:pt>
                <c:pt idx="33">
                  <c:v>351500</c:v>
                </c:pt>
                <c:pt idx="34">
                  <c:v>360000</c:v>
                </c:pt>
                <c:pt idx="35">
                  <c:v>364000</c:v>
                </c:pt>
                <c:pt idx="36">
                  <c:v>380250</c:v>
                </c:pt>
                <c:pt idx="37">
                  <c:v>402500</c:v>
                </c:pt>
                <c:pt idx="38">
                  <c:v>406875</c:v>
                </c:pt>
                <c:pt idx="39">
                  <c:v>408500</c:v>
                </c:pt>
                <c:pt idx="40">
                  <c:v>450000</c:v>
                </c:pt>
                <c:pt idx="41">
                  <c:v>567000</c:v>
                </c:pt>
                <c:pt idx="42">
                  <c:v>582187.5</c:v>
                </c:pt>
                <c:pt idx="43">
                  <c:v>600000</c:v>
                </c:pt>
                <c:pt idx="44">
                  <c:v>607500</c:v>
                </c:pt>
                <c:pt idx="45">
                  <c:v>617500</c:v>
                </c:pt>
                <c:pt idx="46">
                  <c:v>630000</c:v>
                </c:pt>
                <c:pt idx="47">
                  <c:v>637500</c:v>
                </c:pt>
                <c:pt idx="48">
                  <c:v>640500</c:v>
                </c:pt>
                <c:pt idx="49">
                  <c:v>652500</c:v>
                </c:pt>
                <c:pt idx="50">
                  <c:v>656250</c:v>
                </c:pt>
                <c:pt idx="51">
                  <c:v>715000</c:v>
                </c:pt>
                <c:pt idx="52">
                  <c:v>759375</c:v>
                </c:pt>
                <c:pt idx="53">
                  <c:v>831600</c:v>
                </c:pt>
                <c:pt idx="54">
                  <c:v>850000</c:v>
                </c:pt>
                <c:pt idx="55">
                  <c:v>1040000</c:v>
                </c:pt>
                <c:pt idx="56">
                  <c:v>1138700</c:v>
                </c:pt>
                <c:pt idx="57">
                  <c:v>1200000</c:v>
                </c:pt>
                <c:pt idx="58">
                  <c:v>1212750</c:v>
                </c:pt>
                <c:pt idx="59">
                  <c:v>1305000</c:v>
                </c:pt>
                <c:pt idx="60">
                  <c:v>1599500</c:v>
                </c:pt>
                <c:pt idx="61">
                  <c:v>2291250</c:v>
                </c:pt>
                <c:pt idx="62">
                  <c:v>3187500</c:v>
                </c:pt>
                <c:pt idx="63">
                  <c:v>3375000</c:v>
                </c:pt>
                <c:pt idx="64">
                  <c:v>3443750</c:v>
                </c:pt>
                <c:pt idx="65">
                  <c:v>3485000</c:v>
                </c:pt>
                <c:pt idx="66">
                  <c:v>3672000</c:v>
                </c:pt>
                <c:pt idx="67">
                  <c:v>4125000</c:v>
                </c:pt>
                <c:pt idx="68">
                  <c:v>4950000</c:v>
                </c:pt>
                <c:pt idx="69">
                  <c:v>6705000</c:v>
                </c:pt>
                <c:pt idx="70">
                  <c:v>7267500</c:v>
                </c:pt>
                <c:pt idx="71">
                  <c:v>18148500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2C0-46D2-98F9-76EA720D3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935752"/>
        <c:axId val="271638416"/>
      </c:scatterChart>
      <c:valAx>
        <c:axId val="218935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Aerial"/>
                <a:ea typeface="+mn-ea"/>
                <a:cs typeface="+mn-cs"/>
              </a:defRPr>
            </a:pPr>
            <a:endParaRPr lang="en-US"/>
          </a:p>
        </c:txPr>
        <c:crossAx val="271638416"/>
        <c:crosses val="autoZero"/>
        <c:crossBetween val="midCat"/>
      </c:valAx>
      <c:valAx>
        <c:axId val="271638416"/>
        <c:scaling>
          <c:orientation val="minMax"/>
          <c:max val="3000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erial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Total sales 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erial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Aerial"/>
                <a:ea typeface="+mn-ea"/>
                <a:cs typeface="+mn-cs"/>
              </a:defRPr>
            </a:pPr>
            <a:endParaRPr lang="en-US"/>
          </a:p>
        </c:txPr>
        <c:crossAx val="218935752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Aerial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b="1">
          <a:latin typeface="Aerial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65307-A27A-4134-9B78-BC1317EE3D04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1A47E-9D83-4636-8502-E63420A2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3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A47E-9D83-4636-8502-E63420A2AD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46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A47E-9D83-4636-8502-E63420A2AD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37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A47E-9D83-4636-8502-E63420A2AD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00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A47E-9D83-4636-8502-E63420A2AD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3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A47E-9D83-4636-8502-E63420A2AD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97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A47E-9D83-4636-8502-E63420A2AD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99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A47E-9D83-4636-8502-E63420A2AD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1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 do not have access to the official 2018 FBS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A47E-9D83-4636-8502-E63420A2AD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12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A47E-9D83-4636-8502-E63420A2AD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21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Part 2 of this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A47E-9D83-4636-8502-E63420A2AD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20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A47E-9D83-4636-8502-E63420A2AD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95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Large-scale farmers only allocate 6% of total lands to non-seed maize production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Edelman et al., 2016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Jayne et al study was done for DFID (but fieldwork concentrated on central Malawi)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A47E-9D83-4636-8502-E63420A2AD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94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Need to mention our </a:t>
            </a:r>
            <a:r>
              <a:rPr lang="en-US" dirty="0" err="1"/>
              <a:t>desir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A47E-9D83-4636-8502-E63420A2AD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5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A47E-9D83-4636-8502-E63420A2AD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37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A47E-9D83-4636-8502-E63420A2AD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48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A47E-9D83-4636-8502-E63420A2AD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49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A47E-9D83-4636-8502-E63420A2AD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96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Packed slide: split into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A47E-9D83-4636-8502-E63420A2AD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94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a very busy and packed slide - -split into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A47E-9D83-4636-8502-E63420A2AD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a very busy and packed slide - -split into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1A47E-9D83-4636-8502-E63420A2AD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1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2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9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8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7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6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9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1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5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D84D7-EE6C-4F83-8C16-9A25B125B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1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59451" y="2420875"/>
            <a:ext cx="10657879" cy="70469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439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 dirty="0"/>
              <a:t>THE STRUCTURE, CONDUCT AND PERFORMANCE OF MAIZE MARKETS IN MALAWI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59451" y="3207611"/>
            <a:ext cx="9412445" cy="4427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None/>
              <a:defRPr sz="28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2000" b="0" i="0" kern="1200">
                <a:solidFill>
                  <a:srgbClr val="43546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1800" b="0" i="0" kern="1200">
                <a:solidFill>
                  <a:srgbClr val="43546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1600" b="0" i="0" kern="1200">
                <a:solidFill>
                  <a:srgbClr val="435464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1600" b="0" i="0" kern="1200">
                <a:solidFill>
                  <a:srgbClr val="435464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Preliminary Findings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75481" y="4155368"/>
            <a:ext cx="6847664" cy="21019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None/>
              <a:defRPr sz="28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2000" b="0" i="0" kern="1200">
                <a:solidFill>
                  <a:srgbClr val="43546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1800" b="0" i="0" kern="1200">
                <a:solidFill>
                  <a:srgbClr val="43546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1600" b="0" i="0" kern="1200">
                <a:solidFill>
                  <a:srgbClr val="435464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1600" b="0" i="0" kern="1200">
                <a:solidFill>
                  <a:srgbClr val="435464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Dennis Ochieng and Rosemary Botha</a:t>
            </a:r>
            <a:br>
              <a:rPr lang="en-US" sz="2400" dirty="0"/>
            </a:br>
            <a:r>
              <a:rPr lang="en-US" sz="2400" dirty="0"/>
              <a:t>IFPRI Malawi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IFPRI-Lilongwe | 09/10/2018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12192000" cy="1674936"/>
            <a:chOff x="0" y="0"/>
            <a:chExt cx="12192000" cy="1674936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1674936"/>
            </a:xfrm>
            <a:prstGeom prst="rect">
              <a:avLst/>
            </a:prstGeom>
            <a:solidFill>
              <a:srgbClr val="439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40" y="387004"/>
              <a:ext cx="2837166" cy="900929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0765AC7-0B57-492E-9A24-EC1824C96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3CF3898-35A7-4F8C-8078-3479C2AE5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1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2" y="6116942"/>
            <a:ext cx="1506905" cy="478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2086" y="6306795"/>
            <a:ext cx="9699477" cy="136735"/>
          </a:xfrm>
          <a:prstGeom prst="rect">
            <a:avLst/>
          </a:prstGeom>
          <a:gradFill flip="none" rotWithShape="1">
            <a:gsLst>
              <a:gs pos="44000">
                <a:srgbClr val="439E2E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A530858-6DA1-45BA-8C1B-B877D6E338BA}"/>
              </a:ext>
            </a:extLst>
          </p:cNvPr>
          <p:cNvSpPr txBox="1">
            <a:spLocks/>
          </p:cNvSpPr>
          <p:nvPr/>
        </p:nvSpPr>
        <p:spPr>
          <a:xfrm>
            <a:off x="838200" y="1411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Structure and conduct </a:t>
            </a:r>
            <a:r>
              <a:rPr lang="en-US" sz="24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4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2C4242D0-ED6A-4296-B6AE-AF21A7716A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13906"/>
              </p:ext>
            </p:extLst>
          </p:nvPr>
        </p:nvGraphicFramePr>
        <p:xfrm>
          <a:off x="8327923" y="1172039"/>
          <a:ext cx="3178278" cy="2124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00E6BE88-4D54-46FA-97DC-CA555B4923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574639"/>
              </p:ext>
            </p:extLst>
          </p:nvPr>
        </p:nvGraphicFramePr>
        <p:xfrm>
          <a:off x="4827104" y="1160609"/>
          <a:ext cx="3176354" cy="2124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A96695EA-07C1-4B5F-BE92-D251D6815C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5934636"/>
              </p:ext>
            </p:extLst>
          </p:nvPr>
        </p:nvGraphicFramePr>
        <p:xfrm>
          <a:off x="4798142" y="3370755"/>
          <a:ext cx="3067664" cy="214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BE73B619-13E9-446F-9601-E6576BE0E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923619"/>
              </p:ext>
            </p:extLst>
          </p:nvPr>
        </p:nvGraphicFramePr>
        <p:xfrm>
          <a:off x="8327923" y="3407888"/>
          <a:ext cx="3178277" cy="2105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44FC0F8-7305-4556-A1AC-861CCD1453C6}"/>
              </a:ext>
            </a:extLst>
          </p:cNvPr>
          <p:cNvSpPr/>
          <p:nvPr/>
        </p:nvSpPr>
        <p:spPr>
          <a:xfrm>
            <a:off x="780884" y="1363424"/>
            <a:ext cx="38365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Concentration of maize market 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83 % of the traders earn less than MWK 5 million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a few traders have relatively higher incomes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Wide variation in the scale of operation of different market actors</a:t>
            </a:r>
          </a:p>
          <a:p>
            <a:endParaRPr lang="en-US" sz="19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0D3048-CBE7-46A8-8BB9-1AA7BC271C09}"/>
              </a:ext>
            </a:extLst>
          </p:cNvPr>
          <p:cNvSpPr/>
          <p:nvPr/>
        </p:nvSpPr>
        <p:spPr>
          <a:xfrm>
            <a:off x="6222029" y="5791712"/>
            <a:ext cx="4777142" cy="3599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700" b="1" dirty="0">
                <a:latin typeface="Aerial"/>
                <a:ea typeface="Calibri" panose="020F0502020204030204" pitchFamily="34" charset="0"/>
                <a:cs typeface="Times New Roman" panose="02020603050405020304" pitchFamily="18" charset="0"/>
              </a:rPr>
              <a:t>Figure 5 Pen’s parade of sales value by trader types</a:t>
            </a:r>
            <a:endParaRPr lang="en-US" sz="1700" b="1" dirty="0">
              <a:effectLst/>
              <a:latin typeface="Ae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96C2AB-6120-44B4-8D78-066419B58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E2D12D-B50B-415A-B4BB-2136C0FA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2" y="6116942"/>
            <a:ext cx="1506905" cy="478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2086" y="6306795"/>
            <a:ext cx="9699477" cy="136735"/>
          </a:xfrm>
          <a:prstGeom prst="rect">
            <a:avLst/>
          </a:prstGeom>
          <a:gradFill flip="none" rotWithShape="1">
            <a:gsLst>
              <a:gs pos="44000">
                <a:srgbClr val="439E2E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BCB00E-1C0E-45F7-966A-13237FB5E9ED}"/>
              </a:ext>
            </a:extLst>
          </p:cNvPr>
          <p:cNvSpPr/>
          <p:nvPr/>
        </p:nvSpPr>
        <p:spPr>
          <a:xfrm>
            <a:off x="685799" y="928941"/>
            <a:ext cx="5706923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Concentration of maize market –Lorenz curves</a:t>
            </a:r>
          </a:p>
          <a:p>
            <a:endParaRPr lang="en-US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Inequality in revenues among traders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inequality among all trader types in the market – greater deviations of the sales incomes from the line of equality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A530858-6DA1-45BA-8C1B-B877D6E338BA}"/>
              </a:ext>
            </a:extLst>
          </p:cNvPr>
          <p:cNvSpPr txBox="1">
            <a:spLocks/>
          </p:cNvSpPr>
          <p:nvPr/>
        </p:nvSpPr>
        <p:spPr>
          <a:xfrm>
            <a:off x="685798" y="164421"/>
            <a:ext cx="10515600" cy="838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Structure and conduct </a:t>
            </a:r>
            <a:r>
              <a:rPr lang="en-US" sz="28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con’t</a:t>
            </a:r>
            <a:r>
              <a:rPr lang="en-US" sz="28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65B3AED-A5AD-4458-900F-8C994D8189BE}"/>
              </a:ext>
            </a:extLst>
          </p:cNvPr>
          <p:cNvSpPr/>
          <p:nvPr/>
        </p:nvSpPr>
        <p:spPr>
          <a:xfrm>
            <a:off x="685798" y="3592179"/>
            <a:ext cx="570692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vs Urban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inequality among rural and urban traders– greater deviations of the sales incomes from the line of equality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D6E3FB2-16AC-441C-A587-759E2FC9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1DE70ED-276E-423B-B697-1C50DE75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11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B2E0E2B-A1C7-43C8-B060-55D5C2549D8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1"/>
          <a:stretch/>
        </p:blipFill>
        <p:spPr bwMode="auto">
          <a:xfrm>
            <a:off x="6919415" y="1002541"/>
            <a:ext cx="4281984" cy="2499985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ABE2D66-2552-4B26-AC7F-21102DC0509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720" y="3554583"/>
            <a:ext cx="4281985" cy="2653697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1039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2" y="6116942"/>
            <a:ext cx="1506905" cy="478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2086" y="6306795"/>
            <a:ext cx="9699477" cy="136735"/>
          </a:xfrm>
          <a:prstGeom prst="rect">
            <a:avLst/>
          </a:prstGeom>
          <a:gradFill flip="none" rotWithShape="1">
            <a:gsLst>
              <a:gs pos="44000">
                <a:srgbClr val="439E2E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BCB00E-1C0E-45F7-966A-13237FB5E9ED}"/>
              </a:ext>
            </a:extLst>
          </p:cNvPr>
          <p:cNvSpPr/>
          <p:nvPr/>
        </p:nvSpPr>
        <p:spPr>
          <a:xfrm>
            <a:off x="702568" y="1020462"/>
            <a:ext cx="393107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movements, 2016 to 2018</a:t>
            </a:r>
          </a:p>
          <a:p>
            <a:endParaRPr lang="en-US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Maize retail prices have been volatile over the past three years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Prices in 2016 were higher than in subsequent years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Prices were lower at the onset of harvest seasons and higher at the peaks of lean seasons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A530858-6DA1-45BA-8C1B-B877D6E338BA}"/>
              </a:ext>
            </a:extLst>
          </p:cNvPr>
          <p:cNvSpPr txBox="1">
            <a:spLocks/>
          </p:cNvSpPr>
          <p:nvPr/>
        </p:nvSpPr>
        <p:spPr>
          <a:xfrm>
            <a:off x="702568" y="164895"/>
            <a:ext cx="10515600" cy="893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Performance of the maize market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8C5D53-C760-4703-9BCA-7282C67F088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79" y="1046169"/>
            <a:ext cx="6673921" cy="4539622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9760929-2EBC-40C2-8AA4-61BCEB7F7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84491C4-E2DD-4D36-AF95-AEEEA781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3DE934-6A1C-4E1A-ACB6-48F12DE6B541}"/>
              </a:ext>
            </a:extLst>
          </p:cNvPr>
          <p:cNvSpPr/>
          <p:nvPr/>
        </p:nvSpPr>
        <p:spPr>
          <a:xfrm>
            <a:off x="5493026" y="5568088"/>
            <a:ext cx="6096000" cy="5366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7 Price movements in selected markets in Malawi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Authors’ estimates from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mVAM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976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2" y="6116942"/>
            <a:ext cx="1506905" cy="478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2086" y="6306795"/>
            <a:ext cx="9699477" cy="136735"/>
          </a:xfrm>
          <a:prstGeom prst="rect">
            <a:avLst/>
          </a:prstGeom>
          <a:gradFill flip="none" rotWithShape="1">
            <a:gsLst>
              <a:gs pos="44000">
                <a:srgbClr val="439E2E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BCB00E-1C0E-45F7-966A-13237FB5E9ED}"/>
              </a:ext>
            </a:extLst>
          </p:cNvPr>
          <p:cNvSpPr/>
          <p:nvPr/>
        </p:nvSpPr>
        <p:spPr>
          <a:xfrm>
            <a:off x="5315984" y="1028223"/>
            <a:ext cx="5706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Table 1 Farm gate-retail margins during main marketing season (2018)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A530858-6DA1-45BA-8C1B-B877D6E338BA}"/>
              </a:ext>
            </a:extLst>
          </p:cNvPr>
          <p:cNvSpPr txBox="1">
            <a:spLocks/>
          </p:cNvSpPr>
          <p:nvPr/>
        </p:nvSpPr>
        <p:spPr>
          <a:xfrm>
            <a:off x="824948" y="1289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Performance </a:t>
            </a:r>
            <a:r>
              <a:rPr lang="en-US" sz="28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8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65B3AED-A5AD-4458-900F-8C994D8189BE}"/>
              </a:ext>
            </a:extLst>
          </p:cNvPr>
          <p:cNvSpPr/>
          <p:nvPr/>
        </p:nvSpPr>
        <p:spPr>
          <a:xfrm>
            <a:off x="824948" y="1096713"/>
            <a:ext cx="4262436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 gate- retail margins</a:t>
            </a:r>
          </a:p>
          <a:p>
            <a:endParaRPr lang="en-US" sz="19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Wide farm gate-retail margins in the selected districts ranging between 13 to 65% from farm gate price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Farm gate prices were lower  than the minimum farm gate price announced by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MoAIWD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in mid April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B5B621B-ABB7-401B-A883-D26B51BCABC9}"/>
              </a:ext>
            </a:extLst>
          </p:cNvPr>
          <p:cNvSpPr/>
          <p:nvPr/>
        </p:nvSpPr>
        <p:spPr>
          <a:xfrm>
            <a:off x="824948" y="3829965"/>
            <a:ext cx="4262436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</a:p>
          <a:p>
            <a:endParaRPr lang="en-US" sz="1700" b="1" dirty="0">
              <a:solidFill>
                <a:schemeClr val="accent6">
                  <a:lumMod val="75000"/>
                </a:schemeClr>
              </a:solidFill>
              <a:latin typeface="Ae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Price transmission is slow between farmgate and retail points of sale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Markets were not well integrated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F4D7425-BBF3-44D5-A47E-0B69CB2B1366}"/>
              </a:ext>
            </a:extLst>
          </p:cNvPr>
          <p:cNvSpPr/>
          <p:nvPr/>
        </p:nvSpPr>
        <p:spPr>
          <a:xfrm>
            <a:off x="5315984" y="5456584"/>
            <a:ext cx="6096000" cy="743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b="1" dirty="0">
                <a:latin typeface="Aerial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n-US" sz="1000" dirty="0">
                <a:latin typeface="Aerial"/>
                <a:ea typeface="Calibri" panose="020F0502020204030204" pitchFamily="34" charset="0"/>
                <a:cs typeface="Times New Roman" panose="02020603050405020304" pitchFamily="18" charset="0"/>
              </a:rPr>
              <a:t>: Survey (2018)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erial"/>
                <a:ea typeface="Calibri" panose="020F0502020204030204" pitchFamily="34" charset="0"/>
                <a:cs typeface="Times New Roman" panose="02020603050405020304" pitchFamily="18" charset="0"/>
              </a:rPr>
              <a:t>Notes: Farm gate prices were obtained from the national extension survey (July-September 2018); Retail prices were obtained from IFPRI daily retail maize price repository; Prices are only reported for the districts that IFPRI collects daily retail price data.</a:t>
            </a:r>
            <a:endParaRPr lang="en-US" sz="1000" dirty="0">
              <a:effectLst/>
              <a:latin typeface="Ae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0E3A7E4C-587C-4515-89ED-DC5A36963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2D6DA510-EC74-4C1F-9FFE-A85556128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06207D06-CB8C-43CA-B483-C428C94D2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696721"/>
              </p:ext>
            </p:extLst>
          </p:nvPr>
        </p:nvGraphicFramePr>
        <p:xfrm>
          <a:off x="5315984" y="1641571"/>
          <a:ext cx="6350000" cy="376174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704975">
                  <a:extLst>
                    <a:ext uri="{9D8B030D-6E8A-4147-A177-3AD203B41FA5}">
                      <a16:colId xmlns:a16="http://schemas.microsoft.com/office/drawing/2014/main" xmlns="" val="4181118394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xmlns="" val="2616382886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xmlns="" val="1985604695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xmlns="" val="2280696261"/>
                    </a:ext>
                  </a:extLst>
                </a:gridCol>
              </a:tblGrid>
              <a:tr h="38798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District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Farm gate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Retail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Difference 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93853795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Lilongwe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97.61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120.33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23.27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5898691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Mchinji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77.34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120.00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55.16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0946208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Salima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117.50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135.33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15.18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6310565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Dedza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95.35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111.67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17.12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5668438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Blantyre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120.00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135.67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13.06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868026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Mulanje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83.00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136.67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64.66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01406356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Thyolo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94.62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137.33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45.15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0020008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Chikwawa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104.12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128.33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23.25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4689431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Nsanje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100.00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131.00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31.00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47624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710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2" y="6116942"/>
            <a:ext cx="1506905" cy="478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2086" y="6306795"/>
            <a:ext cx="9699477" cy="136735"/>
          </a:xfrm>
          <a:prstGeom prst="rect">
            <a:avLst/>
          </a:prstGeom>
          <a:gradFill flip="none" rotWithShape="1">
            <a:gsLst>
              <a:gs pos="44000">
                <a:srgbClr val="439E2E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A530858-6DA1-45BA-8C1B-B877D6E338BA}"/>
              </a:ext>
            </a:extLst>
          </p:cNvPr>
          <p:cNvSpPr txBox="1">
            <a:spLocks/>
          </p:cNvSpPr>
          <p:nvPr/>
        </p:nvSpPr>
        <p:spPr>
          <a:xfrm>
            <a:off x="685801" y="152767"/>
            <a:ext cx="10515600" cy="965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Performance</a:t>
            </a:r>
            <a:r>
              <a:rPr lang="en-US" sz="28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8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65B3AED-A5AD-4458-900F-8C994D8189BE}"/>
              </a:ext>
            </a:extLst>
          </p:cNvPr>
          <p:cNvSpPr/>
          <p:nvPr/>
        </p:nvSpPr>
        <p:spPr>
          <a:xfrm>
            <a:off x="685801" y="1058221"/>
            <a:ext cx="408174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volatility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Maize retail prices were generally volatile as shown by the coefficient of variation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Highest price variation in the northern region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Maize retail prices were higher in the southern/northern markets and lower in central markets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Lunzu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Rumphi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recorded the highest average price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B770F38-4C11-4D10-977C-AFD45B3ADF0E}"/>
              </a:ext>
            </a:extLst>
          </p:cNvPr>
          <p:cNvSpPr/>
          <p:nvPr/>
        </p:nvSpPr>
        <p:spPr>
          <a:xfrm>
            <a:off x="5427705" y="950654"/>
            <a:ext cx="5773696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2 Average real retail maize prices (2010=100) 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68BD3260-0AF1-4BC8-899E-7361130E9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FA73F7E-BBBD-48F8-8AFF-8D084CD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DEAA2416-12DF-4C5B-A2FC-32234BAF2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063488"/>
              </p:ext>
            </p:extLst>
          </p:nvPr>
        </p:nvGraphicFramePr>
        <p:xfrm>
          <a:off x="5602132" y="1251669"/>
          <a:ext cx="5599269" cy="4292695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427639">
                  <a:extLst>
                    <a:ext uri="{9D8B030D-6E8A-4147-A177-3AD203B41FA5}">
                      <a16:colId xmlns:a16="http://schemas.microsoft.com/office/drawing/2014/main" xmlns="" val="4190698649"/>
                    </a:ext>
                  </a:extLst>
                </a:gridCol>
                <a:gridCol w="962538">
                  <a:extLst>
                    <a:ext uri="{9D8B030D-6E8A-4147-A177-3AD203B41FA5}">
                      <a16:colId xmlns:a16="http://schemas.microsoft.com/office/drawing/2014/main" xmlns="" val="3806405955"/>
                    </a:ext>
                  </a:extLst>
                </a:gridCol>
                <a:gridCol w="954928">
                  <a:extLst>
                    <a:ext uri="{9D8B030D-6E8A-4147-A177-3AD203B41FA5}">
                      <a16:colId xmlns:a16="http://schemas.microsoft.com/office/drawing/2014/main" xmlns="" val="4042031818"/>
                    </a:ext>
                  </a:extLst>
                </a:gridCol>
                <a:gridCol w="869327">
                  <a:extLst>
                    <a:ext uri="{9D8B030D-6E8A-4147-A177-3AD203B41FA5}">
                      <a16:colId xmlns:a16="http://schemas.microsoft.com/office/drawing/2014/main" xmlns="" val="2072546466"/>
                    </a:ext>
                  </a:extLst>
                </a:gridCol>
                <a:gridCol w="1384837">
                  <a:extLst>
                    <a:ext uri="{9D8B030D-6E8A-4147-A177-3AD203B41FA5}">
                      <a16:colId xmlns:a16="http://schemas.microsoft.com/office/drawing/2014/main" xmlns="" val="4157280665"/>
                    </a:ext>
                  </a:extLst>
                </a:gridCol>
              </a:tblGrid>
              <a:tr h="2159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 marL="55096" marR="55096" marT="0" marB="0" anchor="ctr"/>
                </a:tc>
                <a:extLst>
                  <a:ext uri="{0D108BD9-81ED-4DB2-BD59-A6C34878D82A}">
                    <a16:rowId xmlns:a16="http://schemas.microsoft.com/office/drawing/2014/main" xmlns="" val="2357993369"/>
                  </a:ext>
                </a:extLst>
              </a:tr>
              <a:tr h="2159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extLst>
                  <a:ext uri="{0D108BD9-81ED-4DB2-BD59-A6C34878D82A}">
                    <a16:rowId xmlns:a16="http://schemas.microsoft.com/office/drawing/2014/main" xmlns="" val="4129586734"/>
                  </a:ext>
                </a:extLst>
              </a:tr>
              <a:tr h="2970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Karonga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23.07 – 67.42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extLst>
                  <a:ext uri="{0D108BD9-81ED-4DB2-BD59-A6C34878D82A}">
                    <a16:rowId xmlns:a16="http://schemas.microsoft.com/office/drawing/2014/main" xmlns="" val="417334225"/>
                  </a:ext>
                </a:extLst>
              </a:tr>
              <a:tr h="2159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Rumphi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50.97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19.56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20.51 – 70.25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extLst>
                  <a:ext uri="{0D108BD9-81ED-4DB2-BD59-A6C34878D82A}">
                    <a16:rowId xmlns:a16="http://schemas.microsoft.com/office/drawing/2014/main" xmlns="" val="4125211006"/>
                  </a:ext>
                </a:extLst>
              </a:tr>
              <a:tr h="2159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Mzimba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44.33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17.09 – 68.88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extLst>
                  <a:ext uri="{0D108BD9-81ED-4DB2-BD59-A6C34878D82A}">
                    <a16:rowId xmlns:a16="http://schemas.microsoft.com/office/drawing/2014/main" xmlns="" val="262792308"/>
                  </a:ext>
                </a:extLst>
              </a:tr>
              <a:tr h="2159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Mzuzu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18.59 – 69.61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extLst>
                  <a:ext uri="{0D108BD9-81ED-4DB2-BD59-A6C34878D82A}">
                    <a16:rowId xmlns:a16="http://schemas.microsoft.com/office/drawing/2014/main" xmlns="" val="1377837934"/>
                  </a:ext>
                </a:extLst>
              </a:tr>
              <a:tr h="2159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extLst>
                  <a:ext uri="{0D108BD9-81ED-4DB2-BD59-A6C34878D82A}">
                    <a16:rowId xmlns:a16="http://schemas.microsoft.com/office/drawing/2014/main" xmlns="" val="2296186449"/>
                  </a:ext>
                </a:extLst>
              </a:tr>
              <a:tr h="2970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Chimbiya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39.27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18.20 – 63.75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extLst>
                  <a:ext uri="{0D108BD9-81ED-4DB2-BD59-A6C34878D82A}">
                    <a16:rowId xmlns:a16="http://schemas.microsoft.com/office/drawing/2014/main" xmlns="" val="2439254796"/>
                  </a:ext>
                </a:extLst>
              </a:tr>
              <a:tr h="2159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Mchinji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44.27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19.50 – 64.85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extLst>
                  <a:ext uri="{0D108BD9-81ED-4DB2-BD59-A6C34878D82A}">
                    <a16:rowId xmlns:a16="http://schemas.microsoft.com/office/drawing/2014/main" xmlns="" val="1541462214"/>
                  </a:ext>
                </a:extLst>
              </a:tr>
              <a:tr h="2159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Mitundu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45.84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18.33 – 71.32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extLst>
                  <a:ext uri="{0D108BD9-81ED-4DB2-BD59-A6C34878D82A}">
                    <a16:rowId xmlns:a16="http://schemas.microsoft.com/office/drawing/2014/main" xmlns="" val="3316143579"/>
                  </a:ext>
                </a:extLst>
              </a:tr>
              <a:tr h="2159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extLst>
                  <a:ext uri="{0D108BD9-81ED-4DB2-BD59-A6C34878D82A}">
                    <a16:rowId xmlns:a16="http://schemas.microsoft.com/office/drawing/2014/main" xmlns="" val="149012918"/>
                  </a:ext>
                </a:extLst>
              </a:tr>
              <a:tr h="2970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Liwonde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42.29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20.95 – 70.83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extLst>
                  <a:ext uri="{0D108BD9-81ED-4DB2-BD59-A6C34878D82A}">
                    <a16:rowId xmlns:a16="http://schemas.microsoft.com/office/drawing/2014/main" xmlns="" val="2330346329"/>
                  </a:ext>
                </a:extLst>
              </a:tr>
              <a:tr h="2159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Lunzu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50.97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21.60 – 70.35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extLst>
                  <a:ext uri="{0D108BD9-81ED-4DB2-BD59-A6C34878D82A}">
                    <a16:rowId xmlns:a16="http://schemas.microsoft.com/office/drawing/2014/main" xmlns="" val="279893862"/>
                  </a:ext>
                </a:extLst>
              </a:tr>
              <a:tr h="2159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Mulanje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48.19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26.19 – 73.28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extLst>
                  <a:ext uri="{0D108BD9-81ED-4DB2-BD59-A6C34878D82A}">
                    <a16:rowId xmlns:a16="http://schemas.microsoft.com/office/drawing/2014/main" xmlns="" val="1530812068"/>
                  </a:ext>
                </a:extLst>
              </a:tr>
              <a:tr h="2970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Mwanza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42.92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27.37 – 78.16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extLst>
                  <a:ext uri="{0D108BD9-81ED-4DB2-BD59-A6C34878D82A}">
                    <a16:rowId xmlns:a16="http://schemas.microsoft.com/office/drawing/2014/main" xmlns="" val="312892069"/>
                  </a:ext>
                </a:extLst>
              </a:tr>
              <a:tr h="2970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Chikwawa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45.46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23.57 – 71.81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extLst>
                  <a:ext uri="{0D108BD9-81ED-4DB2-BD59-A6C34878D82A}">
                    <a16:rowId xmlns:a16="http://schemas.microsoft.com/office/drawing/2014/main" xmlns="" val="742638038"/>
                  </a:ext>
                </a:extLst>
              </a:tr>
              <a:tr h="2159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Nsanje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40.37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26.49 – 69.23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extLst>
                  <a:ext uri="{0D108BD9-81ED-4DB2-BD59-A6C34878D82A}">
                    <a16:rowId xmlns:a16="http://schemas.microsoft.com/office/drawing/2014/main" xmlns="" val="2720579443"/>
                  </a:ext>
                </a:extLst>
              </a:tr>
              <a:tr h="215955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Source: Authors’ calculations</a:t>
                      </a:r>
                      <a:endParaRPr lang="en-US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096" marR="5509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8059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363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2" y="6116942"/>
            <a:ext cx="1506905" cy="478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2086" y="6306795"/>
            <a:ext cx="9699477" cy="136735"/>
          </a:xfrm>
          <a:prstGeom prst="rect">
            <a:avLst/>
          </a:prstGeom>
          <a:gradFill flip="none" rotWithShape="1">
            <a:gsLst>
              <a:gs pos="44000">
                <a:srgbClr val="439E2E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BCB00E-1C0E-45F7-966A-13237FB5E9ED}"/>
              </a:ext>
            </a:extLst>
          </p:cNvPr>
          <p:cNvSpPr/>
          <p:nvPr/>
        </p:nvSpPr>
        <p:spPr>
          <a:xfrm>
            <a:off x="630899" y="1123469"/>
            <a:ext cx="853364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Spatial Market integration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(threshold error correction model)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A530858-6DA1-45BA-8C1B-B877D6E338BA}"/>
              </a:ext>
            </a:extLst>
          </p:cNvPr>
          <p:cNvSpPr txBox="1">
            <a:spLocks/>
          </p:cNvSpPr>
          <p:nvPr/>
        </p:nvSpPr>
        <p:spPr>
          <a:xfrm>
            <a:off x="685795" y="814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Performance</a:t>
            </a:r>
            <a:r>
              <a:rPr lang="en-US" sz="28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8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65B3AED-A5AD-4458-900F-8C994D8189BE}"/>
              </a:ext>
            </a:extLst>
          </p:cNvPr>
          <p:cNvSpPr/>
          <p:nvPr/>
        </p:nvSpPr>
        <p:spPr>
          <a:xfrm>
            <a:off x="630899" y="3244818"/>
            <a:ext cx="95635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Between-region integration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Integrated market pairs: Mzimba-Mchinji, Mzimba-Chimbiya, and Mchinji-Lunzu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Takes 3 to 50 days for prices to adjust to long-run equilibria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21EED0-1AD0-4CE7-8081-8D2E1A78D4A0}"/>
              </a:ext>
            </a:extLst>
          </p:cNvPr>
          <p:cNvSpPr/>
          <p:nvPr/>
        </p:nvSpPr>
        <p:spPr>
          <a:xfrm>
            <a:off x="685795" y="1677238"/>
            <a:ext cx="956354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Within-region integration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Integrated markets pairs: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Mchinji-Chimbiya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Karonga-Mzimba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Lunzu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-Mulanje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 within the same region, markets that were near to each other were not well-integrated i.e..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Mchinji-Mitundu</a:t>
            </a:r>
            <a:endParaRPr lang="en-US" sz="19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86A16B-08F0-42EA-A2D4-61EDDAF6BF3B}"/>
              </a:ext>
            </a:extLst>
          </p:cNvPr>
          <p:cNvSpPr/>
          <p:nvPr/>
        </p:nvSpPr>
        <p:spPr>
          <a:xfrm>
            <a:off x="630899" y="4612530"/>
            <a:ext cx="1016149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Interpretation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Maize markets in Malawi are poorly integrated and slow price transmission between locations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process of price adjustments was slower between-regions than within-regions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D37AB81-C4D6-4ACA-8889-412F47FF4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CA772C-8226-4C87-8DB6-F01D117E6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46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2" y="6116942"/>
            <a:ext cx="1506905" cy="478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2086" y="6306795"/>
            <a:ext cx="9699477" cy="136735"/>
          </a:xfrm>
          <a:prstGeom prst="rect">
            <a:avLst/>
          </a:prstGeom>
          <a:gradFill flip="none" rotWithShape="1">
            <a:gsLst>
              <a:gs pos="44000">
                <a:srgbClr val="439E2E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BCB00E-1C0E-45F7-966A-13237FB5E9ED}"/>
              </a:ext>
            </a:extLst>
          </p:cNvPr>
          <p:cNvSpPr/>
          <p:nvPr/>
        </p:nvSpPr>
        <p:spPr>
          <a:xfrm>
            <a:off x="450082" y="922022"/>
            <a:ext cx="57069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Maize availability</a:t>
            </a:r>
          </a:p>
          <a:p>
            <a:endParaRPr lang="en-US" sz="19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A530858-6DA1-45BA-8C1B-B877D6E338BA}"/>
              </a:ext>
            </a:extLst>
          </p:cNvPr>
          <p:cNvSpPr txBox="1">
            <a:spLocks/>
          </p:cNvSpPr>
          <p:nvPr/>
        </p:nvSpPr>
        <p:spPr>
          <a:xfrm>
            <a:off x="468890" y="575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– Performance (</a:t>
            </a:r>
            <a:r>
              <a:rPr lang="en-US" sz="3200" b="1" dirty="0" err="1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32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65B3AED-A5AD-4458-900F-8C994D8189BE}"/>
              </a:ext>
            </a:extLst>
          </p:cNvPr>
          <p:cNvSpPr/>
          <p:nvPr/>
        </p:nvSpPr>
        <p:spPr>
          <a:xfrm>
            <a:off x="389077" y="3477106"/>
            <a:ext cx="570692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Food balance sheet using August 2018 APES data at 5% PHL rate (Ambler et al., 2018)</a:t>
            </a:r>
            <a:endParaRPr lang="en-US" sz="19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Sufficient maize available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 maize surplus of 160,199MT </a:t>
            </a:r>
          </a:p>
          <a:p>
            <a:endParaRPr lang="en-US" sz="19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21EED0-1AD0-4CE7-8081-8D2E1A78D4A0}"/>
              </a:ext>
            </a:extLst>
          </p:cNvPr>
          <p:cNvSpPr/>
          <p:nvPr/>
        </p:nvSpPr>
        <p:spPr>
          <a:xfrm>
            <a:off x="450722" y="1429853"/>
            <a:ext cx="570692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Food balance sheet using August 2018  production estimates (APES) with 10% post harvest losses (PHL) rate from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MoAIWD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maize surplus of 6,415MT + wheat estimates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maize deficit of 74,722MT, without wheat estimates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97DEAD-B648-4428-A576-4EF0C5F727E7}"/>
              </a:ext>
            </a:extLst>
          </p:cNvPr>
          <p:cNvSpPr/>
          <p:nvPr/>
        </p:nvSpPr>
        <p:spPr>
          <a:xfrm>
            <a:off x="468890" y="4867269"/>
            <a:ext cx="570692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Food Balance sheet sensitive to PHL shocks and APES data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APES data and PHL rate need attention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37E433A4-23A1-4BC7-AA9F-0BE0F88D0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C6E6C1A9-CADA-4348-9357-A9AAC2D3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3DBD17A0-AAA6-4D70-89B8-AF44BB59A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897245"/>
              </p:ext>
            </p:extLst>
          </p:nvPr>
        </p:nvGraphicFramePr>
        <p:xfrm>
          <a:off x="6421367" y="1033671"/>
          <a:ext cx="5440195" cy="5377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7880">
                  <a:extLst>
                    <a:ext uri="{9D8B030D-6E8A-4147-A177-3AD203B41FA5}">
                      <a16:colId xmlns:a16="http://schemas.microsoft.com/office/drawing/2014/main" xmlns="" val="1750232157"/>
                    </a:ext>
                  </a:extLst>
                </a:gridCol>
                <a:gridCol w="587522">
                  <a:extLst>
                    <a:ext uri="{9D8B030D-6E8A-4147-A177-3AD203B41FA5}">
                      <a16:colId xmlns:a16="http://schemas.microsoft.com/office/drawing/2014/main" xmlns="" val="2056946116"/>
                    </a:ext>
                  </a:extLst>
                </a:gridCol>
                <a:gridCol w="717547">
                  <a:extLst>
                    <a:ext uri="{9D8B030D-6E8A-4147-A177-3AD203B41FA5}">
                      <a16:colId xmlns:a16="http://schemas.microsoft.com/office/drawing/2014/main" xmlns="" val="2258235020"/>
                    </a:ext>
                  </a:extLst>
                </a:gridCol>
                <a:gridCol w="770521">
                  <a:extLst>
                    <a:ext uri="{9D8B030D-6E8A-4147-A177-3AD203B41FA5}">
                      <a16:colId xmlns:a16="http://schemas.microsoft.com/office/drawing/2014/main" xmlns="" val="456222315"/>
                    </a:ext>
                  </a:extLst>
                </a:gridCol>
                <a:gridCol w="770521">
                  <a:extLst>
                    <a:ext uri="{9D8B030D-6E8A-4147-A177-3AD203B41FA5}">
                      <a16:colId xmlns:a16="http://schemas.microsoft.com/office/drawing/2014/main" xmlns="" val="4294732342"/>
                    </a:ext>
                  </a:extLst>
                </a:gridCol>
                <a:gridCol w="796204">
                  <a:extLst>
                    <a:ext uri="{9D8B030D-6E8A-4147-A177-3AD203B41FA5}">
                      <a16:colId xmlns:a16="http://schemas.microsoft.com/office/drawing/2014/main" xmlns="" val="3274675172"/>
                    </a:ext>
                  </a:extLst>
                </a:gridCol>
              </a:tblGrid>
              <a:tr h="20618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UNOFFICIAL MALAWI NATIONAL FOOD BALANCE SHEET, 2018-19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19638388"/>
                  </a:ext>
                </a:extLst>
              </a:tr>
              <a:tr h="13746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Adapted from methodoly in IFPRI Assessment of FIRP 2016-17 Report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289736437"/>
                  </a:ext>
                </a:extLst>
              </a:tr>
              <a:tr h="253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ITEM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MAIZE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RICE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SORGHUM/MILLET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WHEAT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MAIZE EQUIVALENT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12661566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A. DOMESTIC SUPPLY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3,000,712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88,132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106,222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656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3192920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87193058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NET PRODUCTION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2,409,277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82,101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100,239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656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2589571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70881094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        Gross Production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>
                          <a:effectLst/>
                        </a:rPr>
                        <a:t>2,697,959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112,313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114,167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729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30289703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        Post-harvest losses (%)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10.7%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26.9%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12.2%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10.0%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23685529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OPENING STOCKS (Carry Over Stocks)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591,435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6,031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5,983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81633179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        On-farm stocks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172,435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6,031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5,983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41004731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        SGR (physical stocks in silos)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192,500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39307153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        ADMARC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76,500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73858675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        Private traders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150,000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56531912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        kilocalories/kg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3,560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3,630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3,430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3,390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37555670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B. TOTAL UTILISATION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3,102,371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106,090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65,652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91,310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3273802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098150914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         Food Use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2,760,265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102,075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64,816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91,310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96791323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        Seed Requirement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42106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4015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836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60849806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        SGR Replenishment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200,000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94434370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        Feed and Industrial Uses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100,000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0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11843954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C. DOMESTIC BALANCE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(101,658)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(17,958)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40,569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(90,654)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-80882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38827080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H. TOTAL IMPORTS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12,000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6,000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1,500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175,913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96298306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                 Formal Imports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3,500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500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08088882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                 Informal Imports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12,000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2,500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1,000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40574416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                 Food Aid Imports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41637051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I. TOTAL EXPORTS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3,000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6,000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4,500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15300047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                 Formal Exports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1,000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1,500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80374109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                 Informal Exports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3,000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5,000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3,000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58009194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                 Food Aid Exports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92714061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J. NET IMPORTS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9,000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0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(3,000)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175,913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86362604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SURPLUS/DEFICIT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(92,658)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(17,958)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37,569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85,259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15446671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F. CROSS SUBSTITUTION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99,074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(18,312)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36,197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81,188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53460189"/>
                  </a:ext>
                </a:extLst>
              </a:tr>
              <a:tr h="1633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K. TOTAL FOOD SURPLUS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6,415 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>
                          <a:effectLst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u="none" strike="noStrike" dirty="0">
                          <a:effectLst/>
                        </a:rPr>
                        <a:t>6415</a:t>
                      </a:r>
                      <a:endParaRPr lang="en-US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47263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036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82" y="27839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en-US" sz="36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(1/2)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2" y="6116942"/>
            <a:ext cx="1506905" cy="478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2086" y="6306795"/>
            <a:ext cx="9699477" cy="136735"/>
          </a:xfrm>
          <a:prstGeom prst="rect">
            <a:avLst/>
          </a:prstGeom>
          <a:gradFill flip="none" rotWithShape="1">
            <a:gsLst>
              <a:gs pos="44000">
                <a:srgbClr val="439E2E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DD5091B-188F-4330-BBBF-7972DE6C9F89}"/>
              </a:ext>
            </a:extLst>
          </p:cNvPr>
          <p:cNvSpPr/>
          <p:nvPr/>
        </p:nvSpPr>
        <p:spPr>
          <a:xfrm>
            <a:off x="450082" y="1325563"/>
            <a:ext cx="1110881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Structure and conduct: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Maize market is pyramidical in structure: many actors at lower tiers but few towards  is upper levels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Hard to accurately estimate marketing margins and stocks held by large traders and farmers/ADMARC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Farmers perceive maize as thinly traded, exposing them to exploitation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Farmers’ and small traders’ access to structured markets is limited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Farmers and small traders perceive ADMARC as serving the interests of large traders and influential businessmen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Heavy regulation by GOM with export bans and local trade restrictions=&gt; widely perceived as disincentive to maize trading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B393E30-3313-4773-AA73-A4E7650A6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A6AEE9-0BF6-4D04-A6E6-C3D16154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79512BA3-18B3-489C-A2A4-9DBF657BC20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64083529"/>
                  </p:ext>
                </p:extLst>
              </p:nvPr>
            </p:nvGraphicFramePr>
            <p:xfrm>
              <a:off x="-3146861" y="1575903"/>
              <a:ext cx="3048000" cy="1714500"/>
            </p:xfrm>
            <a:graphic>
              <a:graphicData uri="http://schemas.microsoft.com/office/powerpoint/2016/slidezoom">
                <pslz:sldZm>
                  <pslz:sldZmObj sldId="287" cId="1059442480">
                    <pslz:zmPr id="{7B28C668-A87D-4F21-BA39-00EAB51DF697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Slide Zoom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79512BA3-18B3-489C-A2A4-9DBF657BC20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146861" y="157590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9442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(2/2)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1F37688E-3B15-42D6-833B-2462CBA37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65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Maize market is imperfect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with high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price volatility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Wide farm gate-retail margins in many districts during the main marketing season =&gt; to dysfunctional marketing system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maize market is characterized by intense competition at lower tiers but minimal competition at higher levels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maize market is not transparent enough to facilitate planning of maize marketing to stabilize volumes and prices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Maize markets in Malawi are poorly spatially integrated   =&gt;slow price transmission from one location to another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B393E30-3313-4773-AA73-A4E7650A6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A6AEE9-0BF6-4D04-A6E6-C3D16154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2" y="6116942"/>
            <a:ext cx="1506905" cy="478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2086" y="6306795"/>
            <a:ext cx="9699477" cy="136735"/>
          </a:xfrm>
          <a:prstGeom prst="rect">
            <a:avLst/>
          </a:prstGeom>
          <a:gradFill flip="none" rotWithShape="1">
            <a:gsLst>
              <a:gs pos="44000">
                <a:srgbClr val="439E2E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DD5091B-188F-4330-BBBF-7972DE6C9F89}"/>
              </a:ext>
            </a:extLst>
          </p:cNvPr>
          <p:cNvSpPr/>
          <p:nvPr/>
        </p:nvSpPr>
        <p:spPr>
          <a:xfrm>
            <a:off x="450082" y="1325563"/>
            <a:ext cx="11108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79512BA3-18B3-489C-A2A4-9DBF657BC20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3146861" y="1575903"/>
              <a:ext cx="3048000" cy="1714500"/>
            </p:xfrm>
            <a:graphic>
              <a:graphicData uri="http://schemas.microsoft.com/office/powerpoint/2016/slidezoom">
                <pslz:sldZm>
                  <pslz:sldZmObj sldId="287" cId="1059442480">
                    <pslz:zmPr id="{7B28C668-A87D-4F21-BA39-00EAB51DF697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Slide Zoom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79512BA3-18B3-489C-A2A4-9DBF657BC20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146861" y="157590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3031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Implications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6640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Government should minimize (if not eliminate) discretionary policy interventions that restrict and undermine incentives in the maize trade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This includes the minimum farm gate price system (which is non-binding)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accelerate smallholder commercialization to expand maize productivity and marketed surpluses, coupled with effective post-harvest management practices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Need to educate smallholder farmers about existing structured trade opportunities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Upgrading 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oad and telecommunication infrastructure in remote areas would facilitate timely and cheaper access to markets and market information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 open consultative fora that brings stakeholders together to promote information sharing would be desirable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2" y="6116942"/>
            <a:ext cx="1506905" cy="478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2086" y="6306795"/>
            <a:ext cx="9699477" cy="136735"/>
          </a:xfrm>
          <a:prstGeom prst="rect">
            <a:avLst/>
          </a:prstGeom>
          <a:gradFill flip="none" rotWithShape="1">
            <a:gsLst>
              <a:gs pos="44000">
                <a:srgbClr val="439E2E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36F27AEC-D0E6-41CC-B7DC-0B47564E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A0DD12-5282-46CF-BB25-A4CDDB7B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7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45394"/>
            <a:ext cx="10515600" cy="4671548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Maize is life’ in Malawi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Smale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1995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Maize contributes to 66% of calories in typical diets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Maize production is largely by smallholder farmers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‘ Large’ farmers mainly focus on seed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Maize market is key to food security and poverty reduction   in Malawi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(Jayne,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Sitko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Gilbert &amp;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Mangisoni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2008)</a:t>
            </a:r>
          </a:p>
          <a:p>
            <a:pPr marL="457200" lvl="1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				  Food price dilemma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‘Food prices are too high, farmgate prices are too low’</a:t>
            </a: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		(Timmer, Falcon and Pearson 1983)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2" y="6116942"/>
            <a:ext cx="1506905" cy="478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2086" y="6306795"/>
            <a:ext cx="9699477" cy="136735"/>
          </a:xfrm>
          <a:prstGeom prst="rect">
            <a:avLst/>
          </a:prstGeom>
          <a:gradFill flip="none" rotWithShape="1">
            <a:gsLst>
              <a:gs pos="44000">
                <a:srgbClr val="439E2E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08655AE4-6EB6-457E-969B-1D5EED7B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D49A5A-655D-4395-A26F-66E42895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and Possible Extensions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713" y="1633220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analysis of strength of market integration and speed of price transmission within and across regions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Examining possible seasonal trade reversals between rural and urban markets of Malawi (this requires lean season survey)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Estimating annual maize production and consumption in Malawi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Estimating the least cost way to redistribute surplus maize from sufficient to deficit areas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2" y="6116942"/>
            <a:ext cx="1506905" cy="478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2086" y="6306795"/>
            <a:ext cx="9699477" cy="136735"/>
          </a:xfrm>
          <a:prstGeom prst="rect">
            <a:avLst/>
          </a:prstGeom>
          <a:gradFill flip="none" rotWithShape="1">
            <a:gsLst>
              <a:gs pos="44000">
                <a:srgbClr val="439E2E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6120560F-E344-4F07-84E3-D5BA00A5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C37EBD-C193-4EEC-90D2-3C180329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13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72A95B-77F3-4397-AB01-E6ADDC285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EA58937-945F-4C01-AD48-684C9212D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05" y="3286155"/>
            <a:ext cx="1681309" cy="16969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333D14-2CDF-4A44-9918-B3ED0A69A4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29" y="3429000"/>
            <a:ext cx="1712976" cy="14112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E38E66-EC04-417D-9370-512B323144F8}"/>
              </a:ext>
            </a:extLst>
          </p:cNvPr>
          <p:cNvSpPr txBox="1"/>
          <p:nvPr/>
        </p:nvSpPr>
        <p:spPr>
          <a:xfrm>
            <a:off x="961534" y="1690688"/>
            <a:ext cx="975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research was made possible with funding from the United States Agency for International Development and the UK Department for International Development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F9A87EA-F96C-4AA8-997D-8607829472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2" y="6116942"/>
            <a:ext cx="1506905" cy="4789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A9B40EB-F564-4C90-A03F-791E5764F9D7}"/>
              </a:ext>
            </a:extLst>
          </p:cNvPr>
          <p:cNvSpPr/>
          <p:nvPr/>
        </p:nvSpPr>
        <p:spPr>
          <a:xfrm>
            <a:off x="2162086" y="6306795"/>
            <a:ext cx="9699477" cy="136735"/>
          </a:xfrm>
          <a:prstGeom prst="rect">
            <a:avLst/>
          </a:prstGeom>
          <a:gradFill flip="none" rotWithShape="1">
            <a:gsLst>
              <a:gs pos="44000">
                <a:srgbClr val="439E2E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F804F07-9BA8-4445-94A1-DB0FD5F73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FE838A3-1FDE-4D5A-BD0F-6F10A3D9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2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152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of the SCP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199"/>
            <a:ext cx="10246112" cy="4351338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describe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maize market: i.e., in particular  the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through which maize flows from farmers to consumers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examine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maize value chain actors, and the interplay of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interventions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maize marketing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examine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maize value chain actors of the maize market and how the perceptions influence maize market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marL="514350" lvl="0" indent="-514350">
              <a:buFont typeface="+mj-lt"/>
              <a:buAutoNum type="arabicPeriod"/>
            </a:pPr>
            <a:endParaRPr lang="en-US" sz="17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 analyze maize </a:t>
            </a:r>
            <a:r>
              <a:rPr lang="en-US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dynamics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farm gate-retail margins to understand sources of volatility in maize volumes/prices and now to boost maize sector growth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triangulate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the estimates of maize production and consumption from various data sources and  examine computational sensitivity of food balance sheets and their implications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 analyze the level of</a:t>
            </a:r>
            <a:r>
              <a:rPr lang="en-US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spatial integration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of maize markets within and across regions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2" y="6116942"/>
            <a:ext cx="1506905" cy="478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2086" y="6306795"/>
            <a:ext cx="9699477" cy="136735"/>
          </a:xfrm>
          <a:prstGeom prst="rect">
            <a:avLst/>
          </a:prstGeom>
          <a:gradFill flip="none" rotWithShape="1">
            <a:gsLst>
              <a:gs pos="44000">
                <a:srgbClr val="439E2E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0E5A4FA3-EFB7-4099-BAD8-89D70ADDD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69D36D-DCF0-4AF6-B1A9-2482D069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99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4717"/>
            <a:ext cx="10515600" cy="79775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and Methods</a:t>
            </a:r>
            <a:br>
              <a:rPr lang="en-US" sz="32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073426"/>
            <a:ext cx="5257800" cy="39945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mixed method approach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was employed, with semi-structured interviews of 555 traders and 28 focus group discussions (FGDS) of maize farmers</a:t>
            </a:r>
          </a:p>
          <a:p>
            <a:pPr marL="0" lv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fieldwork covered:</a:t>
            </a: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 districts and 14 Extension Planning Areas (EPAs) from Mulanje in the South to Chitipa in the North</a:t>
            </a: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EPAs per district, 2 FGDs per EPA, 15 farmers per FGD (of mixed gender and ages)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2" y="6116942"/>
            <a:ext cx="1506905" cy="478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2086" y="6306795"/>
            <a:ext cx="9699477" cy="136735"/>
          </a:xfrm>
          <a:prstGeom prst="rect">
            <a:avLst/>
          </a:prstGeom>
          <a:gradFill flip="none" rotWithShape="1">
            <a:gsLst>
              <a:gs pos="44000">
                <a:srgbClr val="439E2E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CF03F22E-0AB6-464B-8C3C-3E438C02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3158AD-6C33-4A11-B5B3-A442AAF5F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BE1DE8-CEE0-4E54-8A6C-403A6B2C588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605" y="943593"/>
            <a:ext cx="4435194" cy="46943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AF0F84A2-E559-4017-9CEA-B2C05D73FBD5}"/>
              </a:ext>
            </a:extLst>
          </p:cNvPr>
          <p:cNvSpPr txBox="1">
            <a:spLocks/>
          </p:cNvSpPr>
          <p:nvPr/>
        </p:nvSpPr>
        <p:spPr>
          <a:xfrm>
            <a:off x="6918604" y="5566866"/>
            <a:ext cx="4671732" cy="478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Figure 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Map of the study area (April – July 2018)</a:t>
            </a:r>
          </a:p>
        </p:txBody>
      </p:sp>
    </p:spTree>
    <p:extLst>
      <p:ext uri="{BB962C8B-B14F-4D97-AF65-F5344CB8AC3E}">
        <p14:creationId xmlns:p14="http://schemas.microsoft.com/office/powerpoint/2010/main" val="417193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121F72-7155-45B7-A2F5-58F10FD9C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and Methods (</a:t>
            </a:r>
            <a:r>
              <a:rPr lang="en-US" b="1" dirty="0" err="1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36BF12-A511-4466-BDB1-3FBC82E6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16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sources</a:t>
            </a: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Primary data: trader survey and FGDs + 2 household surveys (IHS4 and Pluralistic extension survey)</a:t>
            </a: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Secondary data: prices (IFPRI,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mVAM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); production and consumption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MoAIWD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 informal imports /exports (FEWS NET), post harvest losses (existing literature)</a:t>
            </a:r>
          </a:p>
          <a:p>
            <a:pPr marL="0" indent="0">
              <a:buNone/>
            </a:pPr>
            <a:r>
              <a:rPr lang="en-US" sz="22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 approaches</a:t>
            </a: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Descriptive statistics – market concentration, price movements, farmgate-retail price margins</a:t>
            </a: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Quantitative analysis – market performance – margins, price volatility, market integration 			(using threshold error correction model with transfer costs)</a:t>
            </a:r>
          </a:p>
          <a:p>
            <a:pPr marL="2286000" lvl="5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– Maize availability (Unofficial food balance sheet by IFPRI)</a:t>
            </a:r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Qualitative analysis   – transcripts of 28 FGDs (to be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analysed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using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nVivo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B2CFFA-2809-4539-B643-647567F79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0DED426-21CB-410E-BDE3-9DF89A2D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5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82" y="95015"/>
            <a:ext cx="10515600" cy="65598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Structure and conduct of the maize market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2" y="6116942"/>
            <a:ext cx="1506905" cy="478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2086" y="6306795"/>
            <a:ext cx="9699477" cy="136735"/>
          </a:xfrm>
          <a:prstGeom prst="rect">
            <a:avLst/>
          </a:prstGeom>
          <a:gradFill flip="none" rotWithShape="1">
            <a:gsLst>
              <a:gs pos="44000">
                <a:srgbClr val="439E2E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32068A-6CB7-41AE-BC00-2C78431905A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97" y="655983"/>
            <a:ext cx="7282716" cy="50678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83DCF3EE-B971-42F4-82C3-F558D28422C1}"/>
              </a:ext>
            </a:extLst>
          </p:cNvPr>
          <p:cNvSpPr txBox="1">
            <a:spLocks/>
          </p:cNvSpPr>
          <p:nvPr/>
        </p:nvSpPr>
        <p:spPr>
          <a:xfrm>
            <a:off x="672055" y="5637982"/>
            <a:ext cx="10515600" cy="478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Figure 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Maize marketing channels during main marketing season (April – July 2018)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213DCCE-01DC-4C19-9102-B34530B51BC6}"/>
              </a:ext>
            </a:extLst>
          </p:cNvPr>
          <p:cNvSpPr txBox="1">
            <a:spLocks/>
          </p:cNvSpPr>
          <p:nvPr/>
        </p:nvSpPr>
        <p:spPr>
          <a:xfrm>
            <a:off x="8139993" y="2066469"/>
            <a:ext cx="3651775" cy="478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NFRA contracted AHCX to aggregate 32000MT of maize to replenish SGR</a:t>
            </a:r>
          </a:p>
          <a:p>
            <a:pPr marL="342900" indent="-342900">
              <a:buFont typeface="+mj-lt"/>
              <a:buAutoNum type="arabicParenR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Government to distribute relief maize through ADMARC</a:t>
            </a:r>
          </a:p>
          <a:p>
            <a:pPr marL="342900" indent="-342900">
              <a:buFont typeface="+mj-lt"/>
              <a:buAutoNum type="arabicParenR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ADMARC began buying maize from late August 2018</a:t>
            </a:r>
          </a:p>
          <a:p>
            <a:pPr marL="342900" indent="-342900">
              <a:buFont typeface="+mj-lt"/>
              <a:buAutoNum type="arabicParenR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Limited sales through commodity exchanges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commex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–just 1.3% of traders sold through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Comex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during the season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3DF79D9-8107-4A71-B431-14654C808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7A5A0A-FE02-432C-92FE-767B781BD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0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Structure and conduct</a:t>
            </a:r>
            <a:r>
              <a:rPr lang="en-US" sz="28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8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2" y="6116942"/>
            <a:ext cx="1506905" cy="478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2086" y="6306795"/>
            <a:ext cx="9699477" cy="136735"/>
          </a:xfrm>
          <a:prstGeom prst="rect">
            <a:avLst/>
          </a:prstGeom>
          <a:gradFill flip="none" rotWithShape="1">
            <a:gsLst>
              <a:gs pos="44000">
                <a:srgbClr val="439E2E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BCB00E-1C0E-45F7-966A-13237FB5E9ED}"/>
              </a:ext>
            </a:extLst>
          </p:cNvPr>
          <p:cNvSpPr/>
          <p:nvPr/>
        </p:nvSpPr>
        <p:spPr>
          <a:xfrm>
            <a:off x="838200" y="1489146"/>
            <a:ext cx="507368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Maize market: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Farmers are price takers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Limited market opportunities beyond farm gate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Distress sales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Prices observed were MWK 30 – MWK 65/kg lower than minimum farm gate price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Traders (small, medium and large)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Set prices in both rural and urban markets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Depress prices during harvest periods and inflate prices in the lean seasons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Alternative to outlet beyond assemblers and ADMARC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Beneficiaries of ADMARC market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Inaccurate scales of the traders leading to quantity losses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EDC1F25-CD6A-4E6F-B00A-2E3C117B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652B64-20E1-4C16-9D6F-BDA06195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E89F199-44FE-44F1-9B85-CF6873DB9589}"/>
              </a:ext>
            </a:extLst>
          </p:cNvPr>
          <p:cNvSpPr/>
          <p:nvPr/>
        </p:nvSpPr>
        <p:spPr>
          <a:xfrm>
            <a:off x="6174658" y="1559103"/>
            <a:ext cx="6096000" cy="40164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ADMARC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Delays in opening depots costs farmers a lot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Higher quantities requirement exclude SHFs from supplying  ADMARC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ADMARC serving interests of traders more than farmers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ADMARC scale are inaccurate, leading to losses of about 10kg per 50kg bag of maize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Trade policy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Trade restrictions (i.e. export bans, other restrictions) create market uncertainties which discourage maize production and trading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31C12C1-05E5-4503-801A-679F7318F27B}"/>
              </a:ext>
            </a:extLst>
          </p:cNvPr>
          <p:cNvSpPr/>
          <p:nvPr/>
        </p:nvSpPr>
        <p:spPr>
          <a:xfrm>
            <a:off x="838200" y="1064197"/>
            <a:ext cx="61109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Perceptions of farmers/traders/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ADMARC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/trade policy</a:t>
            </a:r>
          </a:p>
        </p:txBody>
      </p:sp>
    </p:spTree>
    <p:extLst>
      <p:ext uri="{BB962C8B-B14F-4D97-AF65-F5344CB8AC3E}">
        <p14:creationId xmlns:p14="http://schemas.microsoft.com/office/powerpoint/2010/main" val="43981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104" y="4619511"/>
            <a:ext cx="6347791" cy="1325563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Policy environment: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Trade restrictions (i.e. export bans, other restrictions) create market uncertainties that stifle growth of maize sector,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ii) Trade bans are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counterproductive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expands informal maize 	imports/exports.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Iii) Trade  restrictions create maize volume and price volatility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iv) Relief food distribution distorts markets – disincentivizes traders.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700" b="1" dirty="0">
              <a:solidFill>
                <a:srgbClr val="435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2" y="6116942"/>
            <a:ext cx="1506905" cy="478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2086" y="6306795"/>
            <a:ext cx="9699477" cy="136735"/>
          </a:xfrm>
          <a:prstGeom prst="rect">
            <a:avLst/>
          </a:prstGeom>
          <a:gradFill flip="none" rotWithShape="1">
            <a:gsLst>
              <a:gs pos="44000">
                <a:srgbClr val="439E2E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BCB00E-1C0E-45F7-966A-13237FB5E9ED}"/>
              </a:ext>
            </a:extLst>
          </p:cNvPr>
          <p:cNvSpPr/>
          <p:nvPr/>
        </p:nvSpPr>
        <p:spPr>
          <a:xfrm>
            <a:off x="1022312" y="897538"/>
            <a:ext cx="482189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Maize market: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Unpredictable marketing environment (policy changes)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Large private traders set prices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Intense competition among small and medium scale traders but less among large traders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limited market opportunities beyond large traders and ADMARC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ADMARC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Delays in opening depots costs traders a lot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Higher quantities requirement exclude small traders from supplying  ADMARC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ADMARC market scales are inaccurate, leading to quantity  losses of about 10kg per 50 kg bag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A530858-6DA1-45BA-8C1B-B877D6E338BA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Structure and conduct (</a:t>
            </a:r>
            <a:r>
              <a:rPr lang="en-US" sz="3200" b="1" dirty="0" err="1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32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7A51D5-1354-4BAC-B322-E3055521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B49B27-3CE6-4DDB-B5F8-25D3F220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8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CA5E0AC-0B46-40F6-B218-6885220AF2F5}"/>
              </a:ext>
            </a:extLst>
          </p:cNvPr>
          <p:cNvSpPr/>
          <p:nvPr/>
        </p:nvSpPr>
        <p:spPr>
          <a:xfrm>
            <a:off x="5970104" y="1500752"/>
            <a:ext cx="6096000" cy="20774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Large private traders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Set prices in both rural and urban markets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Depress prices during harvest periods and inflate prices in the lean seasons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Alternative to outlet beyond assemblers and ADMARC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Beneficiaries of ADMARC market</a:t>
            </a:r>
          </a:p>
          <a:p>
            <a:pPr lvl="1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2" y="6116942"/>
            <a:ext cx="1506905" cy="478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2086" y="6306795"/>
            <a:ext cx="9699477" cy="136735"/>
          </a:xfrm>
          <a:prstGeom prst="rect">
            <a:avLst/>
          </a:prstGeom>
          <a:gradFill flip="none" rotWithShape="1">
            <a:gsLst>
              <a:gs pos="44000">
                <a:srgbClr val="439E2E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A530858-6DA1-45BA-8C1B-B877D6E338BA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Structure and conduct (</a:t>
            </a:r>
            <a:r>
              <a:rPr lang="en-US" sz="3200" b="1" dirty="0" err="1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3200" b="1" dirty="0">
                <a:solidFill>
                  <a:srgbClr val="43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7A51D5-1354-4BAC-B322-E3055521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B49B27-3CE6-4DDB-B5F8-25D3F220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84D7-EE6C-4F83-8C16-9A25B125BBA4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DDCFBC1-2FCA-4BE8-8490-EB29007B274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 t="1870" r="1013"/>
          <a:stretch/>
        </p:blipFill>
        <p:spPr bwMode="auto">
          <a:xfrm>
            <a:off x="1255594" y="1228299"/>
            <a:ext cx="8911987" cy="461069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3136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</TotalTime>
  <Words>2205</Words>
  <Application>Microsoft Office PowerPoint</Application>
  <PresentationFormat>Widescreen</PresentationFormat>
  <Paragraphs>571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Aerial</vt:lpstr>
      <vt:lpstr>Arial</vt:lpstr>
      <vt:lpstr>Calibri</vt:lpstr>
      <vt:lpstr>Calibri Light</vt:lpstr>
      <vt:lpstr>Century</vt:lpstr>
      <vt:lpstr>Courier New</vt:lpstr>
      <vt:lpstr>Times New Roman</vt:lpstr>
      <vt:lpstr>Wingdings</vt:lpstr>
      <vt:lpstr>Office Theme</vt:lpstr>
      <vt:lpstr>PowerPoint Presentation</vt:lpstr>
      <vt:lpstr>Background</vt:lpstr>
      <vt:lpstr>Objectives of the SCP Study</vt:lpstr>
      <vt:lpstr>Data and Methods </vt:lpstr>
      <vt:lpstr>Data and Methods (cont…)</vt:lpstr>
      <vt:lpstr>Findings: Structure and conduct of the maize market</vt:lpstr>
      <vt:lpstr>Findings: Structure and conduct (cont …)</vt:lpstr>
      <vt:lpstr>Policy environment: i) Trade restrictions (i.e. export bans, other restrictions) create market uncertainties that stifle growth of maize sector, ii) Trade bans are counterproductive  expands informal maize  imports/exports. Iii) Trade  restrictions create maize volume and price volatility iv) Relief food distribution distorts markets – disincentivizes traders.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(1/2)</vt:lpstr>
      <vt:lpstr>Summary (2/2)</vt:lpstr>
      <vt:lpstr>Policy Implications</vt:lpstr>
      <vt:lpstr>Next Steps and Possible Extensions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Falik, Jamed (IFPRI)</dc:creator>
  <cp:lastModifiedBy>Cynthia Kazembe</cp:lastModifiedBy>
  <cp:revision>283</cp:revision>
  <dcterms:created xsi:type="dcterms:W3CDTF">2017-06-06T17:38:20Z</dcterms:created>
  <dcterms:modified xsi:type="dcterms:W3CDTF">2018-10-24T13:22:18Z</dcterms:modified>
</cp:coreProperties>
</file>